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1"/>
  </p:notesMasterIdLst>
  <p:sldIdLst>
    <p:sldId id="264" r:id="rId5"/>
    <p:sldId id="260" r:id="rId6"/>
    <p:sldId id="257" r:id="rId7"/>
    <p:sldId id="262" r:id="rId8"/>
    <p:sldId id="267" r:id="rId9"/>
    <p:sldId id="263" r:id="rId10"/>
  </p:sldIdLst>
  <p:sldSz cx="11879263" cy="64801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7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F9CC1"/>
    <a:srgbClr val="5090B0"/>
    <a:srgbClr val="75848B"/>
    <a:srgbClr val="0099CC"/>
    <a:srgbClr val="BE72B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60"/>
      </p:cViewPr>
      <p:guideLst>
        <p:guide orient="horz" pos="2041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84E66-F6BE-498F-88A3-3B52EA85460E}" type="datetimeFigureOut">
              <a:rPr lang="zh-TW" altLang="en-US" smtClean="0"/>
              <a:t>2024/1/11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1241425"/>
            <a:ext cx="61372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CC0CE-324C-4815-B73C-811408032A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198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81207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1pPr>
    <a:lvl2pPr marL="440604" algn="l" defTabSz="881207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2pPr>
    <a:lvl3pPr marL="881207" algn="l" defTabSz="881207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3pPr>
    <a:lvl4pPr marL="1321811" algn="l" defTabSz="881207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4pPr>
    <a:lvl5pPr marL="1762415" algn="l" defTabSz="881207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5pPr>
    <a:lvl6pPr marL="2203018" algn="l" defTabSz="881207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6pPr>
    <a:lvl7pPr marL="2643622" algn="l" defTabSz="881207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7pPr>
    <a:lvl8pPr marL="3084225" algn="l" defTabSz="881207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8pPr>
    <a:lvl9pPr marL="3524829" algn="l" defTabSz="881207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500" y="0"/>
            <a:ext cx="11917419" cy="6478487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3336" y="1768046"/>
            <a:ext cx="6640840" cy="1432038"/>
          </a:xfrm>
        </p:spPr>
        <p:txBody>
          <a:bodyPr anchor="b">
            <a:noAutofit/>
          </a:bodyPr>
          <a:lstStyle>
            <a:lvl1pPr algn="ctr">
              <a:defRPr sz="5102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3336" y="3456090"/>
            <a:ext cx="6640840" cy="1248036"/>
          </a:xfrm>
        </p:spPr>
        <p:txBody>
          <a:bodyPr anchor="t">
            <a:normAutofit/>
          </a:bodyPr>
          <a:lstStyle>
            <a:lvl1pPr marL="0" indent="0" algn="ctr">
              <a:buNone/>
              <a:defRPr sz="1984">
                <a:solidFill>
                  <a:schemeClr val="tx1"/>
                </a:solidFill>
              </a:defRPr>
            </a:lvl1pPr>
            <a:lvl2pPr marL="432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6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6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2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4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6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78455" y="4760125"/>
            <a:ext cx="874446" cy="264007"/>
          </a:xfrm>
        </p:spPr>
        <p:txBody>
          <a:bodyPr/>
          <a:lstStyle/>
          <a:p>
            <a:fld id="{7A9FEBB0-6960-4ACA-9748-C0149F807DD9}" type="datetimeFigureOut">
              <a:rPr lang="zh-TW" altLang="en-US" smtClean="0"/>
              <a:t>2024/1/11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3335" y="4760125"/>
            <a:ext cx="5080874" cy="264007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7147" y="4760125"/>
            <a:ext cx="537029" cy="264007"/>
          </a:xfrm>
        </p:spPr>
        <p:txBody>
          <a:bodyPr/>
          <a:lstStyle/>
          <a:p>
            <a:fld id="{E11D2B0F-F119-4D49-B193-A66E48F1C6F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23336" y="3328088"/>
            <a:ext cx="66408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7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173" y="4550121"/>
            <a:ext cx="9363168" cy="535515"/>
          </a:xfrm>
        </p:spPr>
        <p:txBody>
          <a:bodyPr anchor="b">
            <a:normAutofit/>
          </a:bodyPr>
          <a:lstStyle>
            <a:lvl1pPr algn="ctr">
              <a:defRPr sz="2268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4713" y="984026"/>
            <a:ext cx="9846744" cy="3152087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12"/>
            </a:lvl1pPr>
            <a:lvl2pPr marL="432008" indent="0">
              <a:buNone/>
              <a:defRPr sz="1512"/>
            </a:lvl2pPr>
            <a:lvl3pPr marL="864017" indent="0">
              <a:buNone/>
              <a:defRPr sz="1512"/>
            </a:lvl3pPr>
            <a:lvl4pPr marL="1296025" indent="0">
              <a:buNone/>
              <a:defRPr sz="1512"/>
            </a:lvl4pPr>
            <a:lvl5pPr marL="1728033" indent="0">
              <a:buNone/>
              <a:defRPr sz="1512"/>
            </a:lvl5pPr>
            <a:lvl6pPr marL="2160041" indent="0">
              <a:buNone/>
              <a:defRPr sz="1512"/>
            </a:lvl6pPr>
            <a:lvl7pPr marL="2592050" indent="0">
              <a:buNone/>
              <a:defRPr sz="1512"/>
            </a:lvl7pPr>
            <a:lvl8pPr marL="3024058" indent="0">
              <a:buNone/>
              <a:defRPr sz="1512"/>
            </a:lvl8pPr>
            <a:lvl9pPr marL="3456066" indent="0">
              <a:buNone/>
              <a:defRPr sz="1512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2173" y="5085636"/>
            <a:ext cx="9363168" cy="466512"/>
          </a:xfrm>
        </p:spPr>
        <p:txBody>
          <a:bodyPr>
            <a:normAutofit/>
          </a:bodyPr>
          <a:lstStyle>
            <a:lvl1pPr marL="0" indent="0" algn="ctr">
              <a:buNone/>
              <a:defRPr sz="1323"/>
            </a:lvl1pPr>
            <a:lvl2pPr marL="432008" indent="0">
              <a:buNone/>
              <a:defRPr sz="1134"/>
            </a:lvl2pPr>
            <a:lvl3pPr marL="864017" indent="0">
              <a:buNone/>
              <a:defRPr sz="945"/>
            </a:lvl3pPr>
            <a:lvl4pPr marL="1296025" indent="0">
              <a:buNone/>
              <a:defRPr sz="850"/>
            </a:lvl4pPr>
            <a:lvl5pPr marL="1728033" indent="0">
              <a:buNone/>
              <a:defRPr sz="850"/>
            </a:lvl5pPr>
            <a:lvl6pPr marL="2160041" indent="0">
              <a:buNone/>
              <a:defRPr sz="850"/>
            </a:lvl6pPr>
            <a:lvl7pPr marL="2592050" indent="0">
              <a:buNone/>
              <a:defRPr sz="850"/>
            </a:lvl7pPr>
            <a:lvl8pPr marL="3024058" indent="0">
              <a:buNone/>
              <a:defRPr sz="850"/>
            </a:lvl8pPr>
            <a:lvl9pPr marL="3456066" indent="0">
              <a:buNone/>
              <a:defRPr sz="8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EBB0-6960-4ACA-9748-C0149F807DD9}" type="datetimeFigureOut">
              <a:rPr lang="zh-TW" altLang="en-US" smtClean="0"/>
              <a:t>2024/1/11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B0F-F119-4D49-B193-A66E48F1C6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797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422" y="928024"/>
            <a:ext cx="9346669" cy="2792077"/>
          </a:xfrm>
        </p:spPr>
        <p:txBody>
          <a:bodyPr anchor="ctr">
            <a:normAutofit/>
          </a:bodyPr>
          <a:lstStyle>
            <a:lvl1pPr algn="ctr">
              <a:defRPr sz="3024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422" y="4104111"/>
            <a:ext cx="9346669" cy="14480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90">
                <a:solidFill>
                  <a:schemeClr val="tx1"/>
                </a:solidFill>
              </a:defRPr>
            </a:lvl1pPr>
            <a:lvl2pPr marL="4320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EBB0-6960-4ACA-9748-C0149F807DD9}" type="datetimeFigureOut">
              <a:rPr lang="zh-TW" altLang="en-US" smtClean="0"/>
              <a:t>2024/1/11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B0F-F119-4D49-B193-A66E48F1C6F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60356" y="3912105"/>
            <a:ext cx="916599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75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116" y="928024"/>
            <a:ext cx="9057936" cy="2240062"/>
          </a:xfrm>
        </p:spPr>
        <p:txBody>
          <a:bodyPr anchor="ctr">
            <a:normAutofit/>
          </a:bodyPr>
          <a:lstStyle>
            <a:lvl1pPr algn="ctr">
              <a:defRPr sz="3024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31851" y="3168086"/>
            <a:ext cx="8612468" cy="552015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90"/>
            </a:lvl1pPr>
            <a:lvl2pPr marL="432008" indent="0">
              <a:buFontTx/>
              <a:buNone/>
              <a:defRPr/>
            </a:lvl2pPr>
            <a:lvl3pPr marL="864017" indent="0">
              <a:buFontTx/>
              <a:buNone/>
              <a:defRPr/>
            </a:lvl3pPr>
            <a:lvl4pPr marL="1296025" indent="0">
              <a:buFontTx/>
              <a:buNone/>
              <a:defRPr/>
            </a:lvl4pPr>
            <a:lvl5pPr marL="1728033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2173" y="4104111"/>
            <a:ext cx="9363168" cy="14480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90">
                <a:solidFill>
                  <a:schemeClr val="tx1"/>
                </a:solidFill>
              </a:defRPr>
            </a:lvl1pPr>
            <a:lvl2pPr marL="4320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EBB0-6960-4ACA-9748-C0149F807DD9}" type="datetimeFigureOut">
              <a:rPr lang="zh-TW" altLang="en-US" smtClean="0"/>
              <a:t>2024/1/11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B0F-F119-4D49-B193-A66E48F1C6F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39902" y="831482"/>
            <a:ext cx="593963" cy="552559"/>
          </a:xfrm>
          <a:prstGeom prst="rect">
            <a:avLst/>
          </a:prstGeom>
        </p:spPr>
        <p:txBody>
          <a:bodyPr vert="horz" lIns="86402" tIns="43201" rIns="86402" bIns="43201" rtlCol="0" anchor="ctr">
            <a:noAutofit/>
          </a:bodyPr>
          <a:lstStyle/>
          <a:p>
            <a:pPr lvl="0"/>
            <a:r>
              <a:rPr lang="en-US" sz="755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328360" y="2672075"/>
            <a:ext cx="593963" cy="552559"/>
          </a:xfrm>
          <a:prstGeom prst="rect">
            <a:avLst/>
          </a:prstGeom>
        </p:spPr>
        <p:txBody>
          <a:bodyPr vert="horz" lIns="86402" tIns="43201" rIns="86402" bIns="43201" rtlCol="0" anchor="ctr">
            <a:noAutofit/>
          </a:bodyPr>
          <a:lstStyle/>
          <a:p>
            <a:pPr lvl="0" algn="r"/>
            <a:r>
              <a:rPr lang="en-US" sz="7559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60356" y="3912105"/>
            <a:ext cx="916599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849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174" y="3126303"/>
            <a:ext cx="9363170" cy="1387880"/>
          </a:xfrm>
        </p:spPr>
        <p:txBody>
          <a:bodyPr anchor="b">
            <a:normAutofit/>
          </a:bodyPr>
          <a:lstStyle>
            <a:lvl1pPr algn="l">
              <a:defRPr sz="3024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2173" y="4514183"/>
            <a:ext cx="9363170" cy="812998"/>
          </a:xfrm>
        </p:spPr>
        <p:txBody>
          <a:bodyPr anchor="t">
            <a:normAutofit/>
          </a:bodyPr>
          <a:lstStyle>
            <a:lvl1pPr marL="0" indent="0" algn="l">
              <a:buNone/>
              <a:defRPr sz="1890">
                <a:solidFill>
                  <a:schemeClr val="tx1"/>
                </a:solidFill>
              </a:defRPr>
            </a:lvl1pPr>
            <a:lvl2pPr marL="4320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EBB0-6960-4ACA-9748-C0149F807DD9}" type="datetimeFigureOut">
              <a:rPr lang="zh-TW" altLang="en-US" smtClean="0"/>
              <a:t>2024/1/11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B0F-F119-4D49-B193-A66E48F1C6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9635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116" y="928024"/>
            <a:ext cx="9057936" cy="2120059"/>
          </a:xfrm>
        </p:spPr>
        <p:txBody>
          <a:bodyPr anchor="ctr">
            <a:normAutofit/>
          </a:bodyPr>
          <a:lstStyle>
            <a:lvl1pPr algn="ctr">
              <a:defRPr sz="3024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62173" y="3438813"/>
            <a:ext cx="9363170" cy="838103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68">
                <a:solidFill>
                  <a:schemeClr val="tx1"/>
                </a:solidFill>
              </a:defRPr>
            </a:lvl1pPr>
            <a:lvl2pPr marL="4320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2173" y="4280116"/>
            <a:ext cx="9363170" cy="1272034"/>
          </a:xfrm>
        </p:spPr>
        <p:txBody>
          <a:bodyPr anchor="t">
            <a:normAutofit/>
          </a:bodyPr>
          <a:lstStyle>
            <a:lvl1pPr marL="0" indent="0" algn="l">
              <a:buNone/>
              <a:defRPr sz="1701">
                <a:solidFill>
                  <a:schemeClr val="tx1"/>
                </a:solidFill>
              </a:defRPr>
            </a:lvl1pPr>
            <a:lvl2pPr marL="4320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EBB0-6960-4ACA-9748-C0149F807DD9}" type="datetimeFigureOut">
              <a:rPr lang="zh-TW" altLang="en-US" smtClean="0"/>
              <a:t>2024/1/11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B0F-F119-4D49-B193-A66E48F1C6F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39902" y="831482"/>
            <a:ext cx="593963" cy="552559"/>
          </a:xfrm>
          <a:prstGeom prst="rect">
            <a:avLst/>
          </a:prstGeom>
        </p:spPr>
        <p:txBody>
          <a:bodyPr vert="horz" lIns="86402" tIns="43201" rIns="86402" bIns="43201" rtlCol="0" anchor="ctr">
            <a:noAutofit/>
          </a:bodyPr>
          <a:lstStyle/>
          <a:p>
            <a:pPr lvl="0"/>
            <a:r>
              <a:rPr lang="en-US" sz="755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28360" y="2456061"/>
            <a:ext cx="593963" cy="552559"/>
          </a:xfrm>
          <a:prstGeom prst="rect">
            <a:avLst/>
          </a:prstGeom>
        </p:spPr>
        <p:txBody>
          <a:bodyPr vert="horz" lIns="86402" tIns="43201" rIns="86402" bIns="43201" rtlCol="0" anchor="ctr">
            <a:noAutofit/>
          </a:bodyPr>
          <a:lstStyle/>
          <a:p>
            <a:pPr lvl="0" algn="r"/>
            <a:r>
              <a:rPr lang="en-US" sz="7559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60356" y="3240088"/>
            <a:ext cx="916599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67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173" y="928024"/>
            <a:ext cx="9363168" cy="212005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62173" y="3430173"/>
            <a:ext cx="9363170" cy="794901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46">
                <a:solidFill>
                  <a:schemeClr val="tx1"/>
                </a:solidFill>
              </a:defRPr>
            </a:lvl1pPr>
            <a:lvl2pPr marL="4320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2172" y="4224114"/>
            <a:ext cx="9363172" cy="1328036"/>
          </a:xfrm>
        </p:spPr>
        <p:txBody>
          <a:bodyPr anchor="t">
            <a:normAutofit/>
          </a:bodyPr>
          <a:lstStyle>
            <a:lvl1pPr marL="0" indent="0" algn="l">
              <a:buNone/>
              <a:defRPr sz="1701">
                <a:solidFill>
                  <a:schemeClr val="tx1"/>
                </a:solidFill>
              </a:defRPr>
            </a:lvl1pPr>
            <a:lvl2pPr marL="4320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EBB0-6960-4ACA-9748-C0149F807DD9}" type="datetimeFigureOut">
              <a:rPr lang="zh-TW" altLang="en-US" smtClean="0"/>
              <a:t>2024/1/11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B0F-F119-4D49-B193-A66E48F1C6F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60356" y="3240088"/>
            <a:ext cx="916599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109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EBB0-6960-4ACA-9748-C0149F807DD9}" type="datetimeFigureOut">
              <a:rPr lang="zh-TW" altLang="en-US" smtClean="0"/>
              <a:t>2024/1/11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B0F-F119-4D49-B193-A66E48F1C6F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60356" y="2288061"/>
            <a:ext cx="916599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072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8514" y="928024"/>
            <a:ext cx="1842392" cy="4624126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2170" y="928024"/>
            <a:ext cx="7242360" cy="4624126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EBB0-6960-4ACA-9748-C0149F807DD9}" type="datetimeFigureOut">
              <a:rPr lang="zh-TW" altLang="en-US" smtClean="0"/>
              <a:t>2024/1/11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B0F-F119-4D49-B193-A66E48F1C6F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636522" y="936026"/>
            <a:ext cx="0" cy="460812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825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60356" y="2288061"/>
            <a:ext cx="916599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EBB0-6960-4ACA-9748-C0149F807DD9}" type="datetimeFigureOut">
              <a:rPr lang="zh-TW" altLang="en-US" smtClean="0"/>
              <a:t>2024/1/11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B0F-F119-4D49-B193-A66E48F1C6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572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381" y="1656050"/>
            <a:ext cx="7949409" cy="1722107"/>
          </a:xfrm>
        </p:spPr>
        <p:txBody>
          <a:bodyPr anchor="b">
            <a:normAutofit/>
          </a:bodyPr>
          <a:lstStyle>
            <a:lvl1pPr algn="ctr">
              <a:defRPr sz="4158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379" y="3634162"/>
            <a:ext cx="7949411" cy="901959"/>
          </a:xfrm>
        </p:spPr>
        <p:txBody>
          <a:bodyPr anchor="t">
            <a:normAutofit/>
          </a:bodyPr>
          <a:lstStyle>
            <a:lvl1pPr marL="0" indent="0" algn="ctr">
              <a:buNone/>
              <a:defRPr sz="2268">
                <a:solidFill>
                  <a:schemeClr val="tx1"/>
                </a:solidFill>
              </a:defRPr>
            </a:lvl1pPr>
            <a:lvl2pPr marL="43200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EBB0-6960-4ACA-9748-C0149F807DD9}" type="datetimeFigureOut">
              <a:rPr lang="zh-TW" altLang="en-US" smtClean="0"/>
              <a:t>2024/1/11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B0F-F119-4D49-B193-A66E48F1C6F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961095" y="3506159"/>
            <a:ext cx="79539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66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60356" y="2288061"/>
            <a:ext cx="916599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5141" y="2419266"/>
            <a:ext cx="4597275" cy="312776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2786" y="2419266"/>
            <a:ext cx="4597275" cy="312776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EBB0-6960-4ACA-9748-C0149F807DD9}" type="datetimeFigureOut">
              <a:rPr lang="zh-TW" altLang="en-US" smtClean="0"/>
              <a:t>2024/1/11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B0F-F119-4D49-B193-A66E48F1C6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834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2172" y="2512068"/>
            <a:ext cx="4597275" cy="544514"/>
          </a:xfrm>
        </p:spPr>
        <p:txBody>
          <a:bodyPr anchor="b">
            <a:noAutofit/>
          </a:bodyPr>
          <a:lstStyle>
            <a:lvl1pPr marL="0" indent="0">
              <a:spcBef>
                <a:spcPts val="635"/>
              </a:spcBef>
              <a:spcAft>
                <a:spcPts val="567"/>
              </a:spcAft>
              <a:buNone/>
              <a:defRPr sz="2646" b="0">
                <a:solidFill>
                  <a:schemeClr val="accent1"/>
                </a:solidFill>
              </a:defRPr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2172" y="3064583"/>
            <a:ext cx="4597275" cy="248756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22130" y="2512068"/>
            <a:ext cx="4597275" cy="544514"/>
          </a:xfrm>
        </p:spPr>
        <p:txBody>
          <a:bodyPr anchor="b">
            <a:noAutofit/>
          </a:bodyPr>
          <a:lstStyle>
            <a:lvl1pPr marL="0" indent="0">
              <a:spcBef>
                <a:spcPts val="635"/>
              </a:spcBef>
              <a:spcAft>
                <a:spcPts val="567"/>
              </a:spcAft>
              <a:buNone/>
              <a:defRPr sz="2646" b="0">
                <a:solidFill>
                  <a:schemeClr val="accent1"/>
                </a:solidFill>
              </a:defRPr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22130" y="3064583"/>
            <a:ext cx="4597275" cy="248756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EBB0-6960-4ACA-9748-C0149F807DD9}" type="datetimeFigureOut">
              <a:rPr lang="zh-TW" altLang="en-US" smtClean="0"/>
              <a:t>2024/1/11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B0F-F119-4D49-B193-A66E48F1C6F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60356" y="2288061"/>
            <a:ext cx="916599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55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EBB0-6960-4ACA-9748-C0149F807DD9}" type="datetimeFigureOut">
              <a:rPr lang="zh-TW" altLang="en-US" smtClean="0"/>
              <a:t>2024/1/11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B0F-F119-4D49-B193-A66E48F1C6F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60356" y="2288061"/>
            <a:ext cx="916599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6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EBB0-6960-4ACA-9748-C0149F807DD9}" type="datetimeFigureOut">
              <a:rPr lang="zh-TW" altLang="en-US" smtClean="0"/>
              <a:t>2024/1/11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B0F-F119-4D49-B193-A66E48F1C6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37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624" y="1312036"/>
            <a:ext cx="3623073" cy="1296035"/>
          </a:xfrm>
        </p:spPr>
        <p:txBody>
          <a:bodyPr anchor="b">
            <a:normAutofit/>
          </a:bodyPr>
          <a:lstStyle>
            <a:lvl1pPr algn="ctr">
              <a:defRPr sz="2268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9674" y="928024"/>
            <a:ext cx="5329169" cy="4624126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624" y="2864076"/>
            <a:ext cx="3623073" cy="2304066"/>
          </a:xfrm>
        </p:spPr>
        <p:txBody>
          <a:bodyPr anchor="t">
            <a:normAutofit/>
          </a:bodyPr>
          <a:lstStyle>
            <a:lvl1pPr marL="0" indent="0" algn="ctr">
              <a:buNone/>
              <a:defRPr sz="1512"/>
            </a:lvl1pPr>
            <a:lvl2pPr marL="432008" indent="0">
              <a:buNone/>
              <a:defRPr sz="1134"/>
            </a:lvl2pPr>
            <a:lvl3pPr marL="864017" indent="0">
              <a:buNone/>
              <a:defRPr sz="945"/>
            </a:lvl3pPr>
            <a:lvl4pPr marL="1296025" indent="0">
              <a:buNone/>
              <a:defRPr sz="850"/>
            </a:lvl4pPr>
            <a:lvl5pPr marL="1728033" indent="0">
              <a:buNone/>
              <a:defRPr sz="850"/>
            </a:lvl5pPr>
            <a:lvl6pPr marL="2160041" indent="0">
              <a:buNone/>
              <a:defRPr sz="850"/>
            </a:lvl6pPr>
            <a:lvl7pPr marL="2592050" indent="0">
              <a:buNone/>
              <a:defRPr sz="850"/>
            </a:lvl7pPr>
            <a:lvl8pPr marL="3024058" indent="0">
              <a:buNone/>
              <a:defRPr sz="850"/>
            </a:lvl8pPr>
            <a:lvl9pPr marL="3456066" indent="0">
              <a:buNone/>
              <a:defRPr sz="8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EBB0-6960-4ACA-9748-C0149F807DD9}" type="datetimeFigureOut">
              <a:rPr lang="zh-TW" altLang="en-US" smtClean="0"/>
              <a:t>2024/1/11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B0F-F119-4D49-B193-A66E48F1C6F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60356" y="2752074"/>
            <a:ext cx="34243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23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2171" y="1780047"/>
            <a:ext cx="6081707" cy="1296035"/>
          </a:xfrm>
        </p:spPr>
        <p:txBody>
          <a:bodyPr anchor="b">
            <a:normAutofit/>
          </a:bodyPr>
          <a:lstStyle>
            <a:lvl1pPr algn="ctr">
              <a:defRPr sz="264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87191" y="984027"/>
            <a:ext cx="2984769" cy="451212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12"/>
            </a:lvl1pPr>
            <a:lvl2pPr marL="432008" indent="0">
              <a:buNone/>
              <a:defRPr sz="1512"/>
            </a:lvl2pPr>
            <a:lvl3pPr marL="864017" indent="0">
              <a:buNone/>
              <a:defRPr sz="1512"/>
            </a:lvl3pPr>
            <a:lvl4pPr marL="1296025" indent="0">
              <a:buNone/>
              <a:defRPr sz="1512"/>
            </a:lvl4pPr>
            <a:lvl5pPr marL="1728033" indent="0">
              <a:buNone/>
              <a:defRPr sz="1512"/>
            </a:lvl5pPr>
            <a:lvl6pPr marL="2160041" indent="0">
              <a:buNone/>
              <a:defRPr sz="1512"/>
            </a:lvl6pPr>
            <a:lvl7pPr marL="2592050" indent="0">
              <a:buNone/>
              <a:defRPr sz="1512"/>
            </a:lvl7pPr>
            <a:lvl8pPr marL="3024058" indent="0">
              <a:buNone/>
              <a:defRPr sz="1512"/>
            </a:lvl8pPr>
            <a:lvl9pPr marL="3456066" indent="0">
              <a:buNone/>
              <a:defRPr sz="1512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2171" y="3076082"/>
            <a:ext cx="6081707" cy="1728047"/>
          </a:xfrm>
        </p:spPr>
        <p:txBody>
          <a:bodyPr anchor="t">
            <a:normAutofit/>
          </a:bodyPr>
          <a:lstStyle>
            <a:lvl1pPr marL="0" indent="0" algn="ctr">
              <a:buNone/>
              <a:defRPr sz="1701"/>
            </a:lvl1pPr>
            <a:lvl2pPr marL="432008" indent="0">
              <a:buNone/>
              <a:defRPr sz="1134"/>
            </a:lvl2pPr>
            <a:lvl3pPr marL="864017" indent="0">
              <a:buNone/>
              <a:defRPr sz="945"/>
            </a:lvl3pPr>
            <a:lvl4pPr marL="1296025" indent="0">
              <a:buNone/>
              <a:defRPr sz="850"/>
            </a:lvl4pPr>
            <a:lvl5pPr marL="1728033" indent="0">
              <a:buNone/>
              <a:defRPr sz="850"/>
            </a:lvl5pPr>
            <a:lvl6pPr marL="2160041" indent="0">
              <a:buNone/>
              <a:defRPr sz="850"/>
            </a:lvl6pPr>
            <a:lvl7pPr marL="2592050" indent="0">
              <a:buNone/>
              <a:defRPr sz="850"/>
            </a:lvl7pPr>
            <a:lvl8pPr marL="3024058" indent="0">
              <a:buNone/>
              <a:defRPr sz="850"/>
            </a:lvl8pPr>
            <a:lvl9pPr marL="3456066" indent="0">
              <a:buNone/>
              <a:defRPr sz="8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EBB0-6960-4ACA-9748-C0149F807DD9}" type="datetimeFigureOut">
              <a:rPr lang="zh-TW" altLang="en-US" smtClean="0"/>
              <a:t>2024/1/11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D2B0F-F119-4D49-B193-A66E48F1C6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762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332" y="0"/>
            <a:ext cx="11916251" cy="6478487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2174" y="928024"/>
            <a:ext cx="9354916" cy="123203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2173" y="2416064"/>
            <a:ext cx="9354916" cy="3136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54915" y="5640152"/>
            <a:ext cx="1559153" cy="2640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9FEBB0-6960-4ACA-9748-C0149F807DD9}" type="datetimeFigureOut">
              <a:rPr lang="zh-TW" altLang="en-US" smtClean="0"/>
              <a:t>2024/1/11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2173" y="5640152"/>
            <a:ext cx="7118496" cy="2640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88314" y="5640152"/>
            <a:ext cx="528776" cy="2640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1D2B0F-F119-4D49-B193-A66E48F1C6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546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32008" rtl="0" eaLnBrk="1" latinLnBrk="0" hangingPunct="1">
        <a:spcBef>
          <a:spcPct val="0"/>
        </a:spcBef>
        <a:buNone/>
        <a:defRPr sz="4158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0005" indent="-270005" algn="l" defTabSz="432008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226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02013" indent="-270005" algn="l" defTabSz="432008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89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34022" indent="-270005" algn="l" defTabSz="432008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70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458028" indent="-162003" algn="l" defTabSz="432008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51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890036" indent="-162003" algn="l" defTabSz="432008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376046" indent="-216004" algn="l" defTabSz="432008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808054" indent="-216004" algn="l" defTabSz="432008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240062" indent="-216004" algn="l" defTabSz="432008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672070" indent="-216004" algn="l" defTabSz="432008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3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432008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455B349-B20C-4E37-8B97-9DDCC9832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54" y="1395167"/>
            <a:ext cx="6579101" cy="3318235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C68FAF77-7B83-48E3-AB75-B2891092F000}"/>
              </a:ext>
            </a:extLst>
          </p:cNvPr>
          <p:cNvSpPr/>
          <p:nvPr/>
        </p:nvSpPr>
        <p:spPr>
          <a:xfrm>
            <a:off x="9528334" y="2132438"/>
            <a:ext cx="1272618" cy="1527138"/>
          </a:xfrm>
          <a:prstGeom prst="ellipse">
            <a:avLst/>
          </a:prstGeom>
          <a:gradFill flip="none" rotWithShape="1">
            <a:gsLst>
              <a:gs pos="0">
                <a:srgbClr val="3F9CC1">
                  <a:tint val="66000"/>
                  <a:satMod val="160000"/>
                </a:srgbClr>
              </a:gs>
              <a:gs pos="50000">
                <a:srgbClr val="3F9CC1">
                  <a:tint val="44500"/>
                  <a:satMod val="160000"/>
                </a:srgbClr>
              </a:gs>
              <a:gs pos="100000">
                <a:srgbClr val="3F9CC1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113</a:t>
            </a:r>
            <a:r>
              <a:rPr lang="zh-TW" altLang="en-US" sz="1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</a:rPr>
              <a:t>年</a:t>
            </a:r>
            <a:endParaRPr lang="zh-TW" altLang="en-U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j-ea"/>
            </a:endParaRPr>
          </a:p>
        </p:txBody>
      </p:sp>
      <p:pic>
        <p:nvPicPr>
          <p:cNvPr id="5" name="圖形 4" descr="返回 (從右至左)">
            <a:extLst>
              <a:ext uri="{FF2B5EF4-FFF2-40B4-BE49-F238E27FC236}">
                <a16:creationId xmlns:a16="http://schemas.microsoft.com/office/drawing/2014/main" id="{B0473D41-21C1-4187-913E-81D25AD88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01997" y="2617911"/>
            <a:ext cx="608029" cy="60802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29FED648-5C4D-484B-9A18-016F64E0D9BF}"/>
              </a:ext>
            </a:extLst>
          </p:cNvPr>
          <p:cNvSpPr/>
          <p:nvPr/>
        </p:nvSpPr>
        <p:spPr>
          <a:xfrm>
            <a:off x="7603733" y="2198427"/>
            <a:ext cx="1272618" cy="1527138"/>
          </a:xfrm>
          <a:prstGeom prst="ellipse">
            <a:avLst/>
          </a:prstGeom>
          <a:gradFill flip="none" rotWithShape="1">
            <a:gsLst>
              <a:gs pos="0">
                <a:srgbClr val="3F9CC1">
                  <a:tint val="66000"/>
                  <a:satMod val="160000"/>
                </a:srgbClr>
              </a:gs>
              <a:gs pos="50000">
                <a:srgbClr val="3F9CC1">
                  <a:tint val="44500"/>
                  <a:satMod val="160000"/>
                </a:srgbClr>
              </a:gs>
              <a:gs pos="100000">
                <a:srgbClr val="3F9CC1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110</a:t>
            </a:r>
            <a:r>
              <a:rPr lang="zh-TW" altLang="en-US" sz="16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j-ea"/>
              </a:rPr>
              <a:t>年</a:t>
            </a:r>
            <a:endParaRPr lang="zh-TW" altLang="en-U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j-ea"/>
            </a:endParaRPr>
          </a:p>
        </p:txBody>
      </p:sp>
      <p:pic>
        <p:nvPicPr>
          <p:cNvPr id="7" name="圖形 6" descr="返回 (從右至左)">
            <a:extLst>
              <a:ext uri="{FF2B5EF4-FFF2-40B4-BE49-F238E27FC236}">
                <a16:creationId xmlns:a16="http://schemas.microsoft.com/office/drawing/2014/main" id="{C04EA17A-46FE-48FF-B989-3A111EE142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2086" y="2718878"/>
            <a:ext cx="608029" cy="60802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209E72E-BA26-4D05-A930-C1BCA1CC7847}"/>
              </a:ext>
            </a:extLst>
          </p:cNvPr>
          <p:cNvSpPr/>
          <p:nvPr/>
        </p:nvSpPr>
        <p:spPr>
          <a:xfrm>
            <a:off x="7324381" y="3921549"/>
            <a:ext cx="1838474" cy="735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海空</a:t>
            </a:r>
            <a:r>
              <a:rPr lang="zh-TW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</a:rPr>
              <a:t>海空物流與行銷</a:t>
            </a:r>
            <a:r>
              <a:rPr lang="zh-TW" altLang="en-US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</a:rPr>
              <a:t>管理</a:t>
            </a:r>
            <a:r>
              <a:rPr lang="zh-TW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</a:rPr>
              <a:t>系</a:t>
            </a:r>
            <a:r>
              <a:rPr lang="zh-TW" alt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物</a:t>
            </a:r>
            <a:r>
              <a:rPr lang="zh-TW" altLang="en-US" dirty="0"/>
              <a:t>流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A564EE8-ABEF-4069-A482-7DDC97762367}"/>
              </a:ext>
            </a:extLst>
          </p:cNvPr>
          <p:cNvSpPr/>
          <p:nvPr/>
        </p:nvSpPr>
        <p:spPr>
          <a:xfrm>
            <a:off x="8078767" y="1300138"/>
            <a:ext cx="3005111" cy="735291"/>
          </a:xfrm>
          <a:prstGeom prst="rect">
            <a:avLst/>
          </a:prstGeom>
          <a:noFill/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海</a:t>
            </a:r>
            <a:r>
              <a:rPr lang="zh-TW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</a:rPr>
              <a:t>航海與</a:t>
            </a:r>
            <a:r>
              <a:rPr lang="zh-TW" altLang="en-US" sz="2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</a:rPr>
              <a:t>航運管理</a:t>
            </a:r>
            <a:r>
              <a:rPr lang="zh-TW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全字庫正楷體" panose="03000500000000000000" pitchFamily="66" charset="-120"/>
                <a:ea typeface="全字庫正楷體" panose="03000500000000000000" pitchFamily="66" charset="-120"/>
                <a:cs typeface="全字庫正楷體" panose="03000500000000000000" pitchFamily="66" charset="-120"/>
              </a:rPr>
              <a:t>系</a:t>
            </a:r>
            <a:r>
              <a:rPr lang="zh-TW" altLang="en-US" dirty="0"/>
              <a:t>物流</a:t>
            </a: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2C4E5E2F-BDC5-4406-A6EB-0240FB9C05F4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8240042" y="3725565"/>
            <a:ext cx="3576" cy="23369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91957523-4E1D-4694-9E92-3E811FF2E139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10164643" y="1809949"/>
            <a:ext cx="0" cy="3224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11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37587" y="-71032"/>
            <a:ext cx="7038494" cy="5285978"/>
          </a:xfrm>
        </p:spPr>
        <p:txBody>
          <a:bodyPr>
            <a:normAutofit fontScale="25000" lnSpcReduction="20000"/>
          </a:bodyPr>
          <a:lstStyle/>
          <a:p>
            <a:endParaRPr lang="en-US" altLang="zh-TW" dirty="0"/>
          </a:p>
          <a:p>
            <a:r>
              <a:rPr lang="en-US" altLang="zh-TW" sz="15118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Maritime</a:t>
            </a:r>
            <a:r>
              <a:rPr lang="en-US" altLang="zh-TW" sz="15118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15118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Transport</a:t>
            </a:r>
          </a:p>
          <a:p>
            <a:r>
              <a:rPr lang="zh-TW" altLang="en-US" sz="15118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海運業</a:t>
            </a:r>
            <a:endParaRPr lang="en-US" altLang="zh-TW" sz="15118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7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15118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Shipping</a:t>
            </a:r>
          </a:p>
          <a:p>
            <a:r>
              <a:rPr lang="zh-TW" altLang="en-US" sz="15118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航運</a:t>
            </a:r>
            <a:r>
              <a:rPr lang="zh-TW" altLang="en-US" sz="15118" dirty="0">
                <a:latin typeface="標楷體" pitchFamily="65" charset="-120"/>
                <a:ea typeface="標楷體" pitchFamily="65" charset="-120"/>
              </a:rPr>
              <a:t>業</a:t>
            </a:r>
            <a:endParaRPr lang="en-US" altLang="zh-TW" sz="15118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0583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5118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航海</a:t>
            </a:r>
            <a:r>
              <a:rPr lang="zh-TW" altLang="en-US" sz="15118" dirty="0">
                <a:latin typeface="標楷體" pitchFamily="65" charset="-120"/>
                <a:ea typeface="標楷體" pitchFamily="65" charset="-120"/>
              </a:rPr>
              <a:t>系</a:t>
            </a:r>
            <a:endParaRPr lang="en-US" altLang="zh-TW" sz="15118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5118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海空物流</a:t>
            </a:r>
            <a:r>
              <a:rPr lang="zh-TW" altLang="en-US" sz="15118" dirty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15118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行銷管理</a:t>
            </a:r>
            <a:r>
              <a:rPr lang="zh-TW" altLang="en-US" sz="15118" dirty="0">
                <a:latin typeface="標楷體" pitchFamily="65" charset="-120"/>
                <a:ea typeface="標楷體" pitchFamily="65" charset="-120"/>
              </a:rPr>
              <a:t>系</a:t>
            </a:r>
            <a:endParaRPr lang="en-US" altLang="zh-TW" sz="15118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3600"/>
              </a:spcBef>
            </a:pPr>
            <a:r>
              <a:rPr lang="zh-TW" altLang="en-US" sz="15118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航海</a:t>
            </a:r>
            <a:r>
              <a:rPr lang="zh-TW" altLang="en-US" sz="15118" dirty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15118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航運</a:t>
            </a:r>
            <a:r>
              <a:rPr lang="zh-TW" altLang="en-US" sz="15118" dirty="0">
                <a:latin typeface="標楷體" pitchFamily="65" charset="-120"/>
                <a:ea typeface="標楷體" pitchFamily="65" charset="-120"/>
              </a:rPr>
              <a:t>管理系</a:t>
            </a:r>
            <a:endParaRPr lang="en-US" altLang="zh-TW" sz="15118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5118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航</a:t>
            </a:r>
            <a:r>
              <a:rPr lang="zh-TW" altLang="en-US" sz="15118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航</a:t>
            </a:r>
            <a:r>
              <a:rPr lang="zh-TW" altLang="en-US" sz="15118" dirty="0">
                <a:latin typeface="標楷體" pitchFamily="65" charset="-120"/>
                <a:ea typeface="標楷體" pitchFamily="65" charset="-120"/>
              </a:rPr>
              <a:t>出狀元</a:t>
            </a:r>
            <a:endParaRPr lang="en-US" altLang="zh-TW" sz="15118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5118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10583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7559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25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4DB7E31-AEBB-EE6B-ECC5-B094C76E7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381600"/>
              </p:ext>
            </p:extLst>
          </p:nvPr>
        </p:nvGraphicFramePr>
        <p:xfrm>
          <a:off x="149566" y="509533"/>
          <a:ext cx="11580130" cy="5930947"/>
        </p:xfrm>
        <a:graphic>
          <a:graphicData uri="http://schemas.openxmlformats.org/drawingml/2006/table">
            <a:tbl>
              <a:tblPr firstRow="1" firstCol="1" bandRow="1"/>
              <a:tblGrid>
                <a:gridCol w="1183631">
                  <a:extLst>
                    <a:ext uri="{9D8B030D-6E8A-4147-A177-3AD203B41FA5}">
                      <a16:colId xmlns:a16="http://schemas.microsoft.com/office/drawing/2014/main" val="3896430619"/>
                    </a:ext>
                  </a:extLst>
                </a:gridCol>
                <a:gridCol w="2450678">
                  <a:extLst>
                    <a:ext uri="{9D8B030D-6E8A-4147-A177-3AD203B41FA5}">
                      <a16:colId xmlns:a16="http://schemas.microsoft.com/office/drawing/2014/main" val="3201019065"/>
                    </a:ext>
                  </a:extLst>
                </a:gridCol>
                <a:gridCol w="2065283">
                  <a:extLst>
                    <a:ext uri="{9D8B030D-6E8A-4147-A177-3AD203B41FA5}">
                      <a16:colId xmlns:a16="http://schemas.microsoft.com/office/drawing/2014/main" val="2231798156"/>
                    </a:ext>
                  </a:extLst>
                </a:gridCol>
                <a:gridCol w="2278117">
                  <a:extLst>
                    <a:ext uri="{9D8B030D-6E8A-4147-A177-3AD203B41FA5}">
                      <a16:colId xmlns:a16="http://schemas.microsoft.com/office/drawing/2014/main" val="4010846150"/>
                    </a:ext>
                  </a:extLst>
                </a:gridCol>
                <a:gridCol w="1805152">
                  <a:extLst>
                    <a:ext uri="{9D8B030D-6E8A-4147-A177-3AD203B41FA5}">
                      <a16:colId xmlns:a16="http://schemas.microsoft.com/office/drawing/2014/main" val="323107353"/>
                    </a:ext>
                  </a:extLst>
                </a:gridCol>
                <a:gridCol w="1797269">
                  <a:extLst>
                    <a:ext uri="{9D8B030D-6E8A-4147-A177-3AD203B41FA5}">
                      <a16:colId xmlns:a16="http://schemas.microsoft.com/office/drawing/2014/main" val="3191463431"/>
                    </a:ext>
                  </a:extLst>
                </a:gridCol>
              </a:tblGrid>
              <a:tr h="435650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類別</a:t>
                      </a:r>
                      <a:endParaRPr lang="zh-TW" sz="24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zh-TW" altLang="en-US" sz="2400" b="1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陸勤</a:t>
                      </a: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服務</a:t>
                      </a: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00" dirty="0">
                          <a:solidFill>
                            <a:schemeClr val="bg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海勤</a:t>
                      </a: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服務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221022"/>
                  </a:ext>
                </a:extLst>
              </a:tr>
              <a:tr h="1647222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職場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國際貿易進出口公司</a:t>
                      </a:r>
                      <a:endParaRPr lang="en-US" alt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zh-TW" altLang="en-US" sz="20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海運公司</a:t>
                      </a:r>
                      <a:endParaRPr lang="en-US" altLang="zh-TW" sz="20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zh-TW" altLang="en-US" sz="20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船務代理公司</a:t>
                      </a:r>
                    </a:p>
                    <a:p>
                      <a:pPr marL="0" marR="0" lvl="0" indent="0" algn="ctr" defTabSz="4320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海運承攬</a:t>
                      </a:r>
                      <a:r>
                        <a:rPr lang="zh-TW" altLang="en-US" sz="20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運送</a:t>
                      </a:r>
                      <a:r>
                        <a:rPr lang="zh-TW" altLang="en-US" sz="20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公司</a:t>
                      </a:r>
                      <a:endParaRPr lang="en-US" altLang="zh-TW" sz="20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zh-TW" alt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航空公司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zh-TW" alt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空運承攬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運送</a:t>
                      </a:r>
                      <a:r>
                        <a:rPr lang="zh-TW" alt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公司</a:t>
                      </a:r>
                      <a:endParaRPr lang="en-US" alt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運輸公司</a:t>
                      </a: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sz="20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貨櫃</a:t>
                      </a:r>
                      <a:r>
                        <a:rPr lang="zh-TW" altLang="en-US" sz="20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集散站</a:t>
                      </a:r>
                      <a:endParaRPr lang="zh-TW" sz="10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航空</a:t>
                      </a:r>
                      <a:r>
                        <a:rPr lang="zh-TW" altLang="en-US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貨運</a:t>
                      </a:r>
                      <a:r>
                        <a:rPr lang="zh-TW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站</a:t>
                      </a:r>
                      <a:endParaRPr lang="en-US" altLang="zh-TW" sz="2000" kern="100" dirty="0"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物流中心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報關行</a:t>
                      </a:r>
                      <a:endParaRPr lang="en-US" altLang="zh-TW" sz="20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海關</a:t>
                      </a:r>
                      <a:endParaRPr lang="zh-TW" altLang="zh-TW" sz="10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zh-TW" sz="10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理貨公司</a:t>
                      </a:r>
                      <a:endParaRPr lang="en-US" altLang="zh-TW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港務公司</a:t>
                      </a:r>
                      <a:endParaRPr lang="en-US" altLang="zh-TW" sz="20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碼頭裝卸公司</a:t>
                      </a:r>
                      <a:endParaRPr lang="en-US" altLang="zh-TW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機場公司</a:t>
                      </a:r>
                      <a:endParaRPr lang="en-US" altLang="zh-TW" sz="2000" kern="1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航空地勤公司</a:t>
                      </a:r>
                      <a:endParaRPr lang="zh-TW" altLang="zh-TW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海運</a:t>
                      </a:r>
                      <a:r>
                        <a:rPr lang="zh-TW" sz="20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公司</a:t>
                      </a:r>
                      <a:endParaRPr lang="en-US" altLang="zh-TW" sz="20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20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港勤公司</a:t>
                      </a:r>
                      <a:endParaRPr lang="zh-TW" sz="1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099739"/>
                  </a:ext>
                </a:extLst>
              </a:tr>
              <a:tr h="782146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zh-TW" altLang="en-US" sz="2400" b="1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服務</a:t>
                      </a:r>
                    </a:p>
                  </a:txBody>
                  <a:tcPr marL="56213" marR="56213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訂艙</a:t>
                      </a:r>
                      <a:endParaRPr lang="en-US" altLang="zh-TW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TW" sz="1800" kern="100" dirty="0">
                          <a:effectLst/>
                          <a:latin typeface="Brush Script MT" panose="03060802040406070304" pitchFamily="66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Shipping</a:t>
                      </a:r>
                      <a:r>
                        <a:rPr lang="en-US" altLang="zh-TW" sz="1800" kern="100" baseline="0" dirty="0">
                          <a:effectLst/>
                          <a:latin typeface="Brush Script MT" panose="03060802040406070304" pitchFamily="66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Order</a:t>
                      </a:r>
                      <a:endParaRPr lang="zh-TW" sz="1800" kern="100" dirty="0">
                        <a:effectLst/>
                        <a:latin typeface="Brush Script MT" panose="03060802040406070304" pitchFamily="66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通關</a:t>
                      </a:r>
                      <a:endParaRPr lang="en-US" altLang="zh-TW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TW" sz="1600" kern="100" dirty="0">
                          <a:effectLst/>
                          <a:latin typeface="Brush Script MT" panose="03060802040406070304" pitchFamily="66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Customs Clearance</a:t>
                      </a:r>
                      <a:endParaRPr lang="zh-TW" sz="1600" kern="100" dirty="0">
                        <a:effectLst/>
                        <a:latin typeface="Brush Script MT" panose="03060802040406070304" pitchFamily="66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裝卸</a:t>
                      </a:r>
                      <a:endParaRPr lang="en-US" altLang="zh-TW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TW" sz="1600" kern="100" dirty="0">
                          <a:solidFill>
                            <a:schemeClr val="tx1"/>
                          </a:solidFill>
                          <a:effectLst/>
                          <a:latin typeface="Brush Script MT" panose="03060802040406070304" pitchFamily="66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loading and unloading</a:t>
                      </a:r>
                      <a:endParaRPr lang="zh-TW" altLang="en-US" sz="1600" kern="100" dirty="0">
                        <a:solidFill>
                          <a:schemeClr val="tx1"/>
                        </a:solidFill>
                        <a:effectLst/>
                        <a:latin typeface="Brush Script MT" panose="03060802040406070304" pitchFamily="66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80645" lvl="0" algn="l"/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008955"/>
                  </a:ext>
                </a:extLst>
              </a:tr>
              <a:tr h="783771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zh-TW" alt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altLang="zh-TW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sz="2000" kern="100" dirty="0"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264967"/>
                  </a:ext>
                </a:extLst>
              </a:tr>
              <a:tr h="1589943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證照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1795463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危險品認知與處理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合格證書</a:t>
                      </a:r>
                      <a:endParaRPr kumimoji="0" lang="en-US" altLang="zh-TW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795463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優質企業供應鏈安全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專責人員</a:t>
                      </a:r>
                      <a:endParaRPr kumimoji="0" lang="en-US" altLang="zh-TW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795463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保稅倉庫、免稅商店離島免稅購物商店及物流中心自主管理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專責人員</a:t>
                      </a:r>
                      <a:endParaRPr kumimoji="0" lang="en-US" altLang="zh-TW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795463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貨棧、貨櫃集散站自主管理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專責人員</a:t>
                      </a:r>
                      <a:endParaRPr kumimoji="0" lang="en-US" altLang="zh-TW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795463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保稅工廠保稅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業務人員</a:t>
                      </a:r>
                      <a:endParaRPr kumimoji="0" lang="en-US" altLang="zh-TW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795463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altLang="zh-TW" sz="14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e-Global Logistics Engineer </a:t>
                      </a:r>
                      <a:r>
                        <a:rPr kumimoji="0" lang="en-US" altLang="zh-TW" sz="14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for </a:t>
                      </a:r>
                      <a:r>
                        <a:rPr kumimoji="0" lang="en-US" altLang="zh-TW" sz="14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Sea Freight</a:t>
                      </a:r>
                      <a:r>
                        <a:rPr kumimoji="0" lang="en-US" altLang="zh-TW" sz="1400" b="0" i="0" u="none" strike="noStrike" kern="1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Module</a:t>
                      </a:r>
                    </a:p>
                    <a:p>
                      <a:pPr marL="1795463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堆高機駕照</a:t>
                      </a:r>
                      <a:endParaRPr kumimoji="0" lang="en-US" altLang="zh-TW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1795463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門職業及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技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術人員普通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考試</a:t>
                      </a:r>
                      <a:r>
                        <a:rPr kumimoji="0" lang="en-US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專責報關人員</a:t>
                      </a:r>
                      <a:endParaRPr kumimoji="0" lang="en-US" altLang="zh-TW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en-US" altLang="zh-TW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en-US" altLang="zh-TW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3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kumimoji="0" lang="en-US" altLang="zh-TW" sz="11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符合聯合國海事組織</a:t>
                      </a:r>
                      <a:r>
                        <a:rPr lang="en-US" alt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STCW</a:t>
                      </a:r>
                      <a:r>
                        <a:rPr lang="zh-TW" altLang="en-US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公約</a:t>
                      </a:r>
                      <a:r>
                        <a:rPr lang="zh-TW" altLang="en-US" sz="14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訓練證書</a:t>
                      </a:r>
                      <a:endParaRPr lang="zh-TW" sz="14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58862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0AEE5CB4-DC2C-7DDE-742C-E250B7B49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073" y="11310"/>
            <a:ext cx="103651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商品一條龍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Shipping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Transportation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&amp;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Logistics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專業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服務</a:t>
            </a:r>
            <a:endParaRPr lang="zh-TW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2641680" y="1336907"/>
            <a:ext cx="8631512" cy="3222986"/>
            <a:chOff x="2864092" y="1525819"/>
            <a:chExt cx="8631512" cy="3222986"/>
          </a:xfrm>
        </p:grpSpPr>
        <p:pic>
          <p:nvPicPr>
            <p:cNvPr id="5" name="圖形 4" descr="傳遞 以實心填滿">
              <a:extLst>
                <a:ext uri="{FF2B5EF4-FFF2-40B4-BE49-F238E27FC236}">
                  <a16:creationId xmlns:a16="http://schemas.microsoft.com/office/drawing/2014/main" id="{A95A6C22-3981-973A-8318-29EB37BE4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69251" y="1525819"/>
              <a:ext cx="1300754" cy="1300754"/>
            </a:xfrm>
            <a:prstGeom prst="rect">
              <a:avLst/>
            </a:prstGeom>
          </p:spPr>
        </p:pic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6FB0740F-3630-8906-E5D0-EA40DE78B7D3}"/>
                </a:ext>
              </a:extLst>
            </p:cNvPr>
            <p:cNvSpPr txBox="1"/>
            <p:nvPr/>
          </p:nvSpPr>
          <p:spPr>
            <a:xfrm>
              <a:off x="10788605" y="3636501"/>
              <a:ext cx="7069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dirty="0">
                  <a:latin typeface="Brush Script MT" panose="03060802040406070304" pitchFamily="66" charset="0"/>
                </a:rPr>
                <a:t>Carry </a:t>
              </a:r>
              <a:endParaRPr lang="zh-TW" altLang="en-US" dirty="0">
                <a:latin typeface="Brush Script MT" panose="03060802040406070304" pitchFamily="66" charset="0"/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87DDD3CF-59FF-A25A-123D-D8682345FF04}"/>
                </a:ext>
              </a:extLst>
            </p:cNvPr>
            <p:cNvSpPr txBox="1"/>
            <p:nvPr/>
          </p:nvSpPr>
          <p:spPr>
            <a:xfrm>
              <a:off x="10688297" y="3319603"/>
              <a:ext cx="8002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TW" altLang="en-US" sz="2400" kern="100" dirty="0">
                  <a:solidFill>
                    <a:srgbClr val="FF0000"/>
                  </a:solidFill>
                  <a:latin typeface="Calibri" panose="020F0502020204030204" pitchFamily="34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運送</a:t>
              </a:r>
            </a:p>
          </p:txBody>
        </p:sp>
        <p:pic>
          <p:nvPicPr>
            <p:cNvPr id="9" name="圖形 8" descr="起飛 外框">
              <a:extLst>
                <a:ext uri="{FF2B5EF4-FFF2-40B4-BE49-F238E27FC236}">
                  <a16:creationId xmlns:a16="http://schemas.microsoft.com/office/drawing/2014/main" id="{7367AEF3-A071-FB0A-821E-0FAD4C7C7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64092" y="4287140"/>
              <a:ext cx="461665" cy="461665"/>
            </a:xfrm>
            <a:prstGeom prst="rect">
              <a:avLst/>
            </a:prstGeom>
          </p:spPr>
        </p:pic>
        <p:pic>
          <p:nvPicPr>
            <p:cNvPr id="20" name="圖形 19" descr="旅行 以實心填滿">
              <a:extLst>
                <a:ext uri="{FF2B5EF4-FFF2-40B4-BE49-F238E27FC236}">
                  <a16:creationId xmlns:a16="http://schemas.microsoft.com/office/drawing/2014/main" id="{905E5E25-B875-200D-E02B-D4A3287B5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41473" y="1570075"/>
              <a:ext cx="1300755" cy="1300755"/>
            </a:xfrm>
            <a:prstGeom prst="rect">
              <a:avLst/>
            </a:prstGeom>
          </p:spPr>
        </p:pic>
        <p:sp>
          <p:nvSpPr>
            <p:cNvPr id="25" name="文字方塊 24">
              <a:extLst>
                <a:ext uri="{FF2B5EF4-FFF2-40B4-BE49-F238E27FC236}">
                  <a16:creationId xmlns:a16="http://schemas.microsoft.com/office/drawing/2014/main" id="{04D09AFB-E7B3-4793-B63F-9E3CD85F2566}"/>
                </a:ext>
              </a:extLst>
            </p:cNvPr>
            <p:cNvSpPr txBox="1"/>
            <p:nvPr/>
          </p:nvSpPr>
          <p:spPr>
            <a:xfrm>
              <a:off x="4669786" y="3329502"/>
              <a:ext cx="8002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收貨</a:t>
              </a: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C9AE1D7C-8B5D-E829-C6D8-68D1377C2EF1}"/>
                </a:ext>
              </a:extLst>
            </p:cNvPr>
            <p:cNvSpPr txBox="1"/>
            <p:nvPr/>
          </p:nvSpPr>
          <p:spPr>
            <a:xfrm>
              <a:off x="4474252" y="3645110"/>
              <a:ext cx="13981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latin typeface="Brush Script MT" panose="03060802040406070304" pitchFamily="66" charset="0"/>
                </a:rPr>
                <a:t>Receiving Goods</a:t>
              </a:r>
              <a:endParaRPr lang="zh-TW" altLang="en-US" dirty="0">
                <a:latin typeface="Brush Script MT" panose="03060802040406070304" pitchFamily="66" charset="0"/>
              </a:endParaRPr>
            </a:p>
          </p:txBody>
        </p:sp>
      </p:grpSp>
      <p:pic>
        <p:nvPicPr>
          <p:cNvPr id="12" name="圖形 11" descr="夾紙板 (徽章) 外框">
            <a:extLst>
              <a:ext uri="{FF2B5EF4-FFF2-40B4-BE49-F238E27FC236}">
                <a16:creationId xmlns:a16="http://schemas.microsoft.com/office/drawing/2014/main" id="{90E838C1-FC3E-177D-938A-2596BDEB67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46537" y="5047405"/>
            <a:ext cx="914400" cy="914400"/>
          </a:xfrm>
          <a:prstGeom prst="rect">
            <a:avLst/>
          </a:prstGeom>
        </p:spPr>
      </p:pic>
      <p:pic>
        <p:nvPicPr>
          <p:cNvPr id="14" name="圖形 13" descr="貨運 以實心填滿">
            <a:extLst>
              <a:ext uri="{FF2B5EF4-FFF2-40B4-BE49-F238E27FC236}">
                <a16:creationId xmlns:a16="http://schemas.microsoft.com/office/drawing/2014/main" id="{6CAD915A-AE8D-C0ED-C2EB-09D97E1261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77006" y="2186036"/>
            <a:ext cx="1047716" cy="104771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C4CCEBF-44B0-4D1C-B102-CC3E317B8B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73580" y="4862169"/>
            <a:ext cx="1370528" cy="128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3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D5DAC3-3B7F-46A3-9A60-0D827C2D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651447-D516-4489-98D9-85301EB53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1CFDF83-117A-4E7D-A4DF-D1E0FA664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289048"/>
              </p:ext>
            </p:extLst>
          </p:nvPr>
        </p:nvGraphicFramePr>
        <p:xfrm>
          <a:off x="1262698" y="825500"/>
          <a:ext cx="9364980" cy="4572206"/>
        </p:xfrm>
        <a:graphic>
          <a:graphicData uri="http://schemas.openxmlformats.org/drawingml/2006/table">
            <a:tbl>
              <a:tblPr firstRow="1" firstCol="1" bandRow="1"/>
              <a:tblGrid>
                <a:gridCol w="1560830">
                  <a:extLst>
                    <a:ext uri="{9D8B030D-6E8A-4147-A177-3AD203B41FA5}">
                      <a16:colId xmlns:a16="http://schemas.microsoft.com/office/drawing/2014/main" val="483176825"/>
                    </a:ext>
                  </a:extLst>
                </a:gridCol>
                <a:gridCol w="1560830">
                  <a:extLst>
                    <a:ext uri="{9D8B030D-6E8A-4147-A177-3AD203B41FA5}">
                      <a16:colId xmlns:a16="http://schemas.microsoft.com/office/drawing/2014/main" val="1608320434"/>
                    </a:ext>
                  </a:extLst>
                </a:gridCol>
                <a:gridCol w="1560830">
                  <a:extLst>
                    <a:ext uri="{9D8B030D-6E8A-4147-A177-3AD203B41FA5}">
                      <a16:colId xmlns:a16="http://schemas.microsoft.com/office/drawing/2014/main" val="3657387741"/>
                    </a:ext>
                  </a:extLst>
                </a:gridCol>
                <a:gridCol w="1560830">
                  <a:extLst>
                    <a:ext uri="{9D8B030D-6E8A-4147-A177-3AD203B41FA5}">
                      <a16:colId xmlns:a16="http://schemas.microsoft.com/office/drawing/2014/main" val="2523302340"/>
                    </a:ext>
                  </a:extLst>
                </a:gridCol>
                <a:gridCol w="1560830">
                  <a:extLst>
                    <a:ext uri="{9D8B030D-6E8A-4147-A177-3AD203B41FA5}">
                      <a16:colId xmlns:a16="http://schemas.microsoft.com/office/drawing/2014/main" val="2272496874"/>
                    </a:ext>
                  </a:extLst>
                </a:gridCol>
                <a:gridCol w="1560830">
                  <a:extLst>
                    <a:ext uri="{9D8B030D-6E8A-4147-A177-3AD203B41FA5}">
                      <a16:colId xmlns:a16="http://schemas.microsoft.com/office/drawing/2014/main" val="1281623467"/>
                    </a:ext>
                  </a:extLst>
                </a:gridCol>
              </a:tblGrid>
              <a:tr h="529314">
                <a:tc gridSpan="6">
                  <a:txBody>
                    <a:bodyPr/>
                    <a:lstStyle/>
                    <a:p>
                      <a:pPr algn="ctr"/>
                      <a:r>
                        <a:rPr lang="zh-TW" sz="2000" b="1" kern="0" dirty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航</a:t>
                      </a:r>
                      <a:r>
                        <a:rPr lang="en-US" altLang="zh-TW" sz="2000" b="1" kern="0" dirty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 </a:t>
                      </a:r>
                      <a:r>
                        <a:rPr lang="zh-TW" altLang="en-US" sz="2000" b="1" kern="0" dirty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海</a:t>
                      </a:r>
                      <a:r>
                        <a:rPr lang="en-US" altLang="zh-TW" sz="2000" b="1" kern="0" dirty="0">
                          <a:solidFill>
                            <a:srgbClr val="AAB27C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 </a:t>
                      </a:r>
                      <a:r>
                        <a:rPr lang="zh-TW" sz="2000" b="1" kern="0" dirty="0">
                          <a:solidFill>
                            <a:srgbClr val="AAB27C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與</a:t>
                      </a:r>
                      <a:r>
                        <a:rPr lang="en-US" altLang="zh-TW" sz="2000" b="1" kern="0" dirty="0">
                          <a:solidFill>
                            <a:srgbClr val="AAB27C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 </a:t>
                      </a:r>
                      <a:r>
                        <a:rPr lang="zh-TW" altLang="en-US" sz="2000" b="1" kern="0" dirty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航</a:t>
                      </a:r>
                      <a:r>
                        <a:rPr lang="en-US" altLang="zh-TW" sz="2000" b="1" kern="0" dirty="0">
                          <a:solidFill>
                            <a:srgbClr val="2A69A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 </a:t>
                      </a:r>
                      <a:r>
                        <a:rPr lang="zh-TW" altLang="en-US" sz="2000" b="1" kern="0" dirty="0">
                          <a:solidFill>
                            <a:srgbClr val="7F6ED4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運</a:t>
                      </a:r>
                      <a:r>
                        <a:rPr lang="en-US" altLang="zh-TW" sz="2000" b="1" kern="0" dirty="0">
                          <a:solidFill>
                            <a:srgbClr val="AAB27C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 </a:t>
                      </a:r>
                      <a:r>
                        <a:rPr lang="zh-TW" sz="2000" b="1" kern="0" dirty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管</a:t>
                      </a:r>
                      <a:r>
                        <a:rPr lang="en-US" altLang="zh-TW" sz="2000" b="1" kern="0" dirty="0">
                          <a:solidFill>
                            <a:srgbClr val="AAB27C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 </a:t>
                      </a:r>
                      <a:r>
                        <a:rPr lang="zh-TW" altLang="en-US" sz="2000" b="1" kern="0" dirty="0">
                          <a:solidFill>
                            <a:srgbClr val="7F6ED4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理</a:t>
                      </a:r>
                    </a:p>
                  </a:txBody>
                  <a:tcPr marL="120611" marR="120611" marT="60305" marB="603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0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640321"/>
                  </a:ext>
                </a:extLst>
              </a:tr>
              <a:tr h="382546">
                <a:tc gridSpan="6">
                  <a:txBody>
                    <a:bodyPr/>
                    <a:lstStyle/>
                    <a:p>
                      <a:pPr algn="ctr"/>
                      <a:r>
                        <a:rPr lang="zh-TW" sz="1600" b="1" kern="0" dirty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航</a:t>
                      </a:r>
                      <a:r>
                        <a:rPr lang="en-US" altLang="zh-TW" sz="1600" b="1" kern="0" dirty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 </a:t>
                      </a:r>
                      <a:r>
                        <a:rPr lang="zh-TW" sz="1600" b="1" kern="0" dirty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航</a:t>
                      </a:r>
                      <a:r>
                        <a:rPr lang="en-US" altLang="zh-TW" sz="1600" b="1" kern="0" dirty="0">
                          <a:solidFill>
                            <a:srgbClr val="DB9989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 </a:t>
                      </a:r>
                      <a:r>
                        <a:rPr lang="zh-TW" sz="1600" b="1" kern="0" dirty="0">
                          <a:solidFill>
                            <a:srgbClr val="DB9989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出</a:t>
                      </a:r>
                      <a:r>
                        <a:rPr lang="en-US" altLang="zh-TW" sz="1600" b="1" kern="0" dirty="0">
                          <a:solidFill>
                            <a:srgbClr val="DB9989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 </a:t>
                      </a:r>
                      <a:r>
                        <a:rPr lang="zh-TW" sz="1600" b="1" kern="0" dirty="0">
                          <a:solidFill>
                            <a:srgbClr val="DB9989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狀</a:t>
                      </a:r>
                      <a:r>
                        <a:rPr lang="en-US" altLang="zh-TW" sz="1600" b="1" kern="0" dirty="0">
                          <a:solidFill>
                            <a:srgbClr val="DB9989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 </a:t>
                      </a:r>
                      <a:r>
                        <a:rPr lang="zh-TW" sz="1600" b="1" kern="0" dirty="0">
                          <a:solidFill>
                            <a:srgbClr val="DB9989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元</a:t>
                      </a:r>
                      <a:endParaRPr lang="zh-TW" sz="1600" kern="100" dirty="0">
                        <a:solidFill>
                          <a:srgbClr val="DB9989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20611" marR="120611" marT="60305" marB="603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3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190692"/>
                  </a:ext>
                </a:extLst>
              </a:tr>
              <a:tr h="529314">
                <a:tc gridSpan="6">
                  <a:txBody>
                    <a:bodyPr/>
                    <a:lstStyle/>
                    <a:p>
                      <a:pPr algn="ctr"/>
                      <a:r>
                        <a:rPr lang="en-US" sz="1600" b="1" kern="0" dirty="0">
                          <a:solidFill>
                            <a:srgbClr val="689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“ MARITIME TRANSPORT </a:t>
                      </a:r>
                      <a:r>
                        <a:rPr lang="en-US" sz="1600" b="1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SERVICE    YOUR </a:t>
                      </a:r>
                      <a:r>
                        <a:rPr lang="en-US" sz="1600" b="1" kern="0" dirty="0">
                          <a:solidFill>
                            <a:srgbClr val="689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GLOBAL LOGISTICS </a:t>
                      </a:r>
                      <a:r>
                        <a:rPr lang="en-US" sz="1600" b="1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PARTNER”</a:t>
                      </a:r>
                      <a:endParaRPr lang="zh-TW" sz="16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20611" marR="120611" marT="60305" marB="603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C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158246"/>
                  </a:ext>
                </a:extLst>
              </a:tr>
              <a:tr h="529314">
                <a:tc gridSpan="6">
                  <a:txBody>
                    <a:bodyPr/>
                    <a:lstStyle/>
                    <a:p>
                      <a:pPr algn="ctr"/>
                      <a:r>
                        <a:rPr lang="zh-TW" sz="1600" b="1" kern="0" dirty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國際貿易</a:t>
                      </a:r>
                      <a:r>
                        <a:rPr lang="zh-TW" sz="1600" b="1" kern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商品</a:t>
                      </a:r>
                      <a:r>
                        <a:rPr lang="zh-TW" sz="1600" b="1" kern="0" dirty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全球物流</a:t>
                      </a:r>
                      <a:r>
                        <a:rPr lang="zh-TW" sz="1600" b="1" kern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一條龍專業服務</a:t>
                      </a:r>
                      <a:endParaRPr lang="zh-TW" sz="1600" kern="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20611" marR="120611" marT="60305" marB="603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A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460125"/>
                  </a:ext>
                </a:extLst>
              </a:tr>
              <a:tr h="765020">
                <a:tc gridSpan="3">
                  <a:txBody>
                    <a:bodyPr/>
                    <a:lstStyle/>
                    <a:p>
                      <a:pPr algn="ctr"/>
                      <a:endParaRPr lang="zh-TW" sz="1600" kern="100" dirty="0">
                        <a:solidFill>
                          <a:schemeClr val="bg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20611" marR="120611" marT="60305" marB="603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zh-TW" sz="1600" kern="1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20611" marR="120611" marT="60305" marB="603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7A7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063335"/>
                  </a:ext>
                </a:extLst>
              </a:tr>
              <a:tr h="529314">
                <a:tc gridSpan="3">
                  <a:txBody>
                    <a:bodyPr/>
                    <a:lstStyle/>
                    <a:p>
                      <a:pPr algn="ctr"/>
                      <a:endParaRPr lang="zh-TW" sz="1400" kern="100" dirty="0">
                        <a:solidFill>
                          <a:srgbClr val="2A69A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20611" marR="120611" marT="60305" marB="603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B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lang="zh-TW" altLang="zh-TW" sz="1200" kern="100" dirty="0">
                        <a:solidFill>
                          <a:srgbClr val="7F6ED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20611" marR="120611" marT="60305" marB="603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036790"/>
                  </a:ext>
                </a:extLst>
              </a:tr>
              <a:tr h="778070">
                <a:tc>
                  <a:txBody>
                    <a:bodyPr/>
                    <a:lstStyle/>
                    <a:p>
                      <a:pPr algn="ctr"/>
                      <a:r>
                        <a:rPr lang="zh-TW" sz="1600" b="1" kern="0" dirty="0">
                          <a:solidFill>
                            <a:srgbClr val="2A69A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船舶</a:t>
                      </a:r>
                      <a:endParaRPr lang="en-US" altLang="zh-TW" sz="1600" b="1" kern="0" dirty="0">
                        <a:solidFill>
                          <a:srgbClr val="2A69A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新細明體" panose="02020500000000000000" pitchFamily="18" charset="-120"/>
                      </a:endParaRPr>
                    </a:p>
                    <a:p>
                      <a:pPr algn="ctr"/>
                      <a:r>
                        <a:rPr lang="zh-TW" sz="1600" b="1" kern="0" dirty="0">
                          <a:solidFill>
                            <a:srgbClr val="2A69A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操作管理</a:t>
                      </a:r>
                      <a:endParaRPr lang="zh-TW" sz="1600" b="1" kern="100" dirty="0">
                        <a:solidFill>
                          <a:srgbClr val="2A69A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3452" marR="234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B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b="1" kern="0" dirty="0">
                          <a:solidFill>
                            <a:srgbClr val="2A69A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航行</a:t>
                      </a:r>
                      <a:endParaRPr lang="en-US" altLang="zh-TW" sz="1600" b="1" kern="0" dirty="0">
                        <a:solidFill>
                          <a:srgbClr val="2A69A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新細明體" panose="02020500000000000000" pitchFamily="18" charset="-120"/>
                      </a:endParaRPr>
                    </a:p>
                    <a:p>
                      <a:pPr algn="ctr"/>
                      <a:r>
                        <a:rPr lang="zh-TW" sz="1600" b="1" kern="0" dirty="0">
                          <a:solidFill>
                            <a:srgbClr val="2A69A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實務操作</a:t>
                      </a:r>
                      <a:endParaRPr lang="zh-TW" sz="1600" b="1" kern="100" dirty="0">
                        <a:solidFill>
                          <a:srgbClr val="2A69A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3452" marR="234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B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b="1" kern="0" dirty="0">
                          <a:solidFill>
                            <a:srgbClr val="2A69A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船舶</a:t>
                      </a:r>
                      <a:endParaRPr lang="en-US" altLang="zh-TW" sz="1600" b="1" kern="0" dirty="0">
                        <a:solidFill>
                          <a:srgbClr val="2A69A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新細明體" panose="02020500000000000000" pitchFamily="18" charset="-120"/>
                      </a:endParaRPr>
                    </a:p>
                    <a:p>
                      <a:pPr algn="ctr"/>
                      <a:r>
                        <a:rPr lang="zh-TW" sz="1600" b="1" kern="0" dirty="0">
                          <a:solidFill>
                            <a:srgbClr val="2A69A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貨物作業</a:t>
                      </a:r>
                      <a:endParaRPr lang="zh-TW" sz="1600" b="1" kern="100" dirty="0">
                        <a:solidFill>
                          <a:srgbClr val="2A69A2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3452" marR="234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B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b="1" kern="0" dirty="0">
                          <a:solidFill>
                            <a:srgbClr val="7F6ED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航港</a:t>
                      </a:r>
                      <a:endParaRPr lang="en-US" altLang="zh-TW" sz="1600" b="1" kern="0" dirty="0">
                        <a:solidFill>
                          <a:srgbClr val="7F6ED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新細明體" panose="02020500000000000000" pitchFamily="18" charset="-120"/>
                      </a:endParaRPr>
                    </a:p>
                    <a:p>
                      <a:pPr algn="ctr"/>
                      <a:r>
                        <a:rPr lang="zh-TW" sz="1600" b="1" kern="0" dirty="0">
                          <a:solidFill>
                            <a:srgbClr val="7F6ED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營銷管理</a:t>
                      </a:r>
                      <a:endParaRPr lang="zh-TW" sz="1600" b="1" kern="100" dirty="0">
                        <a:solidFill>
                          <a:srgbClr val="7F6ED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3452" marR="234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b="1" kern="0" dirty="0">
                          <a:solidFill>
                            <a:srgbClr val="7F6ED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海空</a:t>
                      </a:r>
                      <a:endParaRPr lang="en-US" altLang="zh-TW" sz="1600" b="1" kern="0" dirty="0">
                        <a:solidFill>
                          <a:srgbClr val="7F6ED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新細明體" panose="02020500000000000000" pitchFamily="18" charset="-120"/>
                      </a:endParaRPr>
                    </a:p>
                    <a:p>
                      <a:pPr algn="ctr"/>
                      <a:r>
                        <a:rPr lang="zh-TW" sz="1600" b="1" kern="0" dirty="0">
                          <a:solidFill>
                            <a:srgbClr val="7F6ED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物流操作</a:t>
                      </a:r>
                      <a:endParaRPr lang="zh-TW" sz="1600" b="1" kern="100" dirty="0">
                        <a:solidFill>
                          <a:srgbClr val="7F6ED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3452" marR="234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sz="1600" b="1" kern="0" dirty="0">
                          <a:solidFill>
                            <a:srgbClr val="7F6ED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倉儲</a:t>
                      </a:r>
                      <a:endParaRPr lang="en-US" altLang="zh-TW" sz="1600" b="1" kern="0" dirty="0">
                        <a:solidFill>
                          <a:srgbClr val="7F6ED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新細明體" panose="02020500000000000000" pitchFamily="18" charset="-120"/>
                      </a:endParaRPr>
                    </a:p>
                    <a:p>
                      <a:pPr algn="ctr"/>
                      <a:r>
                        <a:rPr lang="zh-TW" sz="1600" b="1" kern="0" dirty="0">
                          <a:solidFill>
                            <a:srgbClr val="7F6ED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通關作業</a:t>
                      </a:r>
                      <a:endParaRPr lang="zh-TW" sz="1600" b="1" kern="100" dirty="0">
                        <a:solidFill>
                          <a:srgbClr val="7F6ED4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23452" marR="2345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613513"/>
                  </a:ext>
                </a:extLst>
              </a:tr>
              <a:tr h="529314">
                <a:tc gridSpan="3">
                  <a:txBody>
                    <a:bodyPr/>
                    <a:lstStyle/>
                    <a:p>
                      <a:pPr algn="ctr"/>
                      <a:r>
                        <a:rPr lang="zh-TW" sz="1600" b="1" kern="0" dirty="0">
                          <a:solidFill>
                            <a:srgbClr val="D7735B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符合國際海事課程</a:t>
                      </a:r>
                      <a:endParaRPr lang="zh-TW" sz="1600" b="1" kern="100" dirty="0">
                        <a:solidFill>
                          <a:srgbClr val="D7735B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20611" marR="120611" marT="60305" marB="603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CE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sz="1600" b="1" kern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新細明體" panose="02020500000000000000" pitchFamily="18" charset="-120"/>
                        </a:rPr>
                        <a:t>符合國際運送課程</a:t>
                      </a:r>
                      <a:endParaRPr lang="zh-TW" sz="1600" b="1" kern="1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120611" marR="120611" marT="60305" marB="6030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0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418120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AEB8A07B-163D-438F-BF4F-F824296373FF}"/>
              </a:ext>
            </a:extLst>
          </p:cNvPr>
          <p:cNvSpPr txBox="1"/>
          <p:nvPr/>
        </p:nvSpPr>
        <p:spPr>
          <a:xfrm>
            <a:off x="1262698" y="2986627"/>
            <a:ext cx="46809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新細明體" panose="02020500000000000000" pitchFamily="18" charset="-120"/>
              </a:rPr>
              <a:t>航</a:t>
            </a:r>
            <a:r>
              <a:rPr kumimoji="0" lang="en-US" altLang="zh-TW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新細明體" panose="02020500000000000000" pitchFamily="18" charset="-120"/>
              </a:rPr>
              <a:t> </a:t>
            </a:r>
            <a:r>
              <a:rPr kumimoji="0" lang="zh-TW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新細明體" panose="02020500000000000000" pitchFamily="18" charset="-120"/>
              </a:rPr>
              <a:t>海</a:t>
            </a:r>
            <a:r>
              <a:rPr kumimoji="0" lang="en-US" altLang="zh-TW" sz="2000" b="1" i="0" u="none" strike="noStrike" kern="0" cap="none" spc="0" normalizeH="0" baseline="0" noProof="0" dirty="0">
                <a:ln>
                  <a:noFill/>
                </a:ln>
                <a:solidFill>
                  <a:srgbClr val="2A69A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新細明體" panose="02020500000000000000" pitchFamily="18" charset="-120"/>
              </a:rPr>
              <a:t> </a:t>
            </a:r>
            <a:r>
              <a:rPr kumimoji="0" lang="zh-TW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A69A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新細明體" panose="02020500000000000000" pitchFamily="18" charset="-120"/>
              </a:rPr>
              <a:t>課</a:t>
            </a:r>
            <a:r>
              <a:rPr kumimoji="0" lang="en-US" altLang="zh-TW" sz="1200" b="0" i="0" u="none" strike="noStrike" kern="0" cap="none" spc="0" normalizeH="0" baseline="0" noProof="0" dirty="0">
                <a:ln>
                  <a:noFill/>
                </a:ln>
                <a:solidFill>
                  <a:srgbClr val="2A69A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新細明體" panose="02020500000000000000" pitchFamily="18" charset="-120"/>
              </a:rPr>
              <a:t> </a:t>
            </a:r>
            <a:r>
              <a:rPr kumimoji="0" lang="zh-TW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A69A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新細明體" panose="02020500000000000000" pitchFamily="18" charset="-120"/>
              </a:rPr>
              <a:t>程</a:t>
            </a:r>
            <a:endParaRPr kumimoji="0" lang="zh-TW" altLang="en-US" sz="1400" b="0" i="0" u="none" strike="noStrike" kern="100" cap="none" spc="0" normalizeH="0" baseline="0" noProof="0" dirty="0">
              <a:ln>
                <a:noFill/>
              </a:ln>
              <a:solidFill>
                <a:srgbClr val="2A69A2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BBCE3E1-96E5-4D7B-B64C-FF956490C1B3}"/>
              </a:ext>
            </a:extLst>
          </p:cNvPr>
          <p:cNvSpPr txBox="1"/>
          <p:nvPr/>
        </p:nvSpPr>
        <p:spPr>
          <a:xfrm>
            <a:off x="5943599" y="3018422"/>
            <a:ext cx="46840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新細明體" panose="02020500000000000000" pitchFamily="18" charset="-120"/>
              </a:rPr>
              <a:t>航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新細明體" panose="02020500000000000000" pitchFamily="18" charset="-120"/>
              </a:rPr>
              <a:t> </a:t>
            </a:r>
            <a:r>
              <a:rPr lang="zh-TW" altLang="en-US" b="1" kern="0" dirty="0">
                <a:solidFill>
                  <a:srgbClr val="7F6ED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運 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新細明體" panose="02020500000000000000" pitchFamily="18" charset="-120"/>
              </a:rPr>
              <a:t>管</a:t>
            </a:r>
            <a:r>
              <a:rPr kumimoji="0" lang="zh-TW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7F6ED4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新細明體" panose="02020500000000000000" pitchFamily="18" charset="-120"/>
              </a:rPr>
              <a:t> 理</a:t>
            </a:r>
            <a:r>
              <a:rPr kumimoji="0" lang="en-US" altLang="zh-TW" sz="1800" b="1" i="0" u="none" strike="noStrike" kern="0" cap="none" spc="0" normalizeH="0" baseline="0" noProof="0" dirty="0">
                <a:ln>
                  <a:noFill/>
                </a:ln>
                <a:solidFill>
                  <a:srgbClr val="7F6ED4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新細明體" panose="02020500000000000000" pitchFamily="18" charset="-120"/>
              </a:rPr>
              <a:t> </a:t>
            </a:r>
            <a:r>
              <a:rPr kumimoji="0" lang="zh-TW" altLang="zh-TW" sz="1100" b="0" i="0" u="none" strike="noStrike" kern="0" cap="none" spc="0" normalizeH="0" baseline="0" noProof="0" dirty="0">
                <a:ln>
                  <a:noFill/>
                </a:ln>
                <a:solidFill>
                  <a:srgbClr val="7F6ED4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新細明體" panose="02020500000000000000" pitchFamily="18" charset="-120"/>
              </a:rPr>
              <a:t>課</a:t>
            </a:r>
            <a:r>
              <a:rPr kumimoji="0" lang="en-US" altLang="zh-TW" sz="1100" b="0" i="0" u="none" strike="noStrike" kern="0" cap="none" spc="0" normalizeH="0" baseline="0" noProof="0" dirty="0">
                <a:ln>
                  <a:noFill/>
                </a:ln>
                <a:solidFill>
                  <a:srgbClr val="7F6ED4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新細明體" panose="02020500000000000000" pitchFamily="18" charset="-120"/>
              </a:rPr>
              <a:t> </a:t>
            </a:r>
            <a:r>
              <a:rPr kumimoji="0" lang="zh-TW" altLang="zh-TW" sz="1100" b="0" i="0" u="none" strike="noStrike" kern="0" cap="none" spc="0" normalizeH="0" baseline="0" noProof="0" dirty="0">
                <a:ln>
                  <a:noFill/>
                </a:ln>
                <a:solidFill>
                  <a:srgbClr val="7F6ED4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新細明體" panose="02020500000000000000" pitchFamily="18" charset="-120"/>
              </a:rPr>
              <a:t>程</a:t>
            </a:r>
            <a:endParaRPr kumimoji="0" lang="zh-TW" altLang="zh-TW" sz="1200" b="0" i="0" u="none" strike="noStrike" kern="100" cap="none" spc="0" normalizeH="0" baseline="0" noProof="0" dirty="0">
              <a:ln>
                <a:noFill/>
              </a:ln>
              <a:solidFill>
                <a:srgbClr val="7F6ED4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988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ACAF59BA-1786-432C-9A9D-6C09D595E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475183"/>
              </p:ext>
            </p:extLst>
          </p:nvPr>
        </p:nvGraphicFramePr>
        <p:xfrm>
          <a:off x="405351" y="452489"/>
          <a:ext cx="11029362" cy="5599522"/>
        </p:xfrm>
        <a:graphic>
          <a:graphicData uri="http://schemas.openxmlformats.org/drawingml/2006/table">
            <a:tbl>
              <a:tblPr/>
              <a:tblGrid>
                <a:gridCol w="705039">
                  <a:extLst>
                    <a:ext uri="{9D8B030D-6E8A-4147-A177-3AD203B41FA5}">
                      <a16:colId xmlns:a16="http://schemas.microsoft.com/office/drawing/2014/main" val="4127308009"/>
                    </a:ext>
                  </a:extLst>
                </a:gridCol>
                <a:gridCol w="1014244">
                  <a:extLst>
                    <a:ext uri="{9D8B030D-6E8A-4147-A177-3AD203B41FA5}">
                      <a16:colId xmlns:a16="http://schemas.microsoft.com/office/drawing/2014/main" val="2920057679"/>
                    </a:ext>
                  </a:extLst>
                </a:gridCol>
                <a:gridCol w="1158690">
                  <a:extLst>
                    <a:ext uri="{9D8B030D-6E8A-4147-A177-3AD203B41FA5}">
                      <a16:colId xmlns:a16="http://schemas.microsoft.com/office/drawing/2014/main" val="1684871318"/>
                    </a:ext>
                  </a:extLst>
                </a:gridCol>
                <a:gridCol w="3799959">
                  <a:extLst>
                    <a:ext uri="{9D8B030D-6E8A-4147-A177-3AD203B41FA5}">
                      <a16:colId xmlns:a16="http://schemas.microsoft.com/office/drawing/2014/main" val="1211322476"/>
                    </a:ext>
                  </a:extLst>
                </a:gridCol>
                <a:gridCol w="1921522">
                  <a:extLst>
                    <a:ext uri="{9D8B030D-6E8A-4147-A177-3AD203B41FA5}">
                      <a16:colId xmlns:a16="http://schemas.microsoft.com/office/drawing/2014/main" val="1354933752"/>
                    </a:ext>
                  </a:extLst>
                </a:gridCol>
                <a:gridCol w="999536">
                  <a:extLst>
                    <a:ext uri="{9D8B030D-6E8A-4147-A177-3AD203B41FA5}">
                      <a16:colId xmlns:a16="http://schemas.microsoft.com/office/drawing/2014/main" val="2959639992"/>
                    </a:ext>
                  </a:extLst>
                </a:gridCol>
                <a:gridCol w="1430372">
                  <a:extLst>
                    <a:ext uri="{9D8B030D-6E8A-4147-A177-3AD203B41FA5}">
                      <a16:colId xmlns:a16="http://schemas.microsoft.com/office/drawing/2014/main" val="4091173891"/>
                    </a:ext>
                  </a:extLst>
                </a:gridCol>
              </a:tblGrid>
              <a:tr h="43549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航海</a:t>
                      </a:r>
                      <a:r>
                        <a:rPr lang="zh-TW" altLang="en-US" sz="2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與</a:t>
                      </a:r>
                      <a:r>
                        <a:rPr lang="zh-TW" altLang="en-US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航運管理</a:t>
                      </a:r>
                      <a:r>
                        <a:rPr lang="zh-TW" altLang="en-US" sz="2400" b="1" i="0" u="none" strike="noStrike" kern="12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系</a:t>
                      </a:r>
                      <a:r>
                        <a:rPr lang="zh-TW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 </a:t>
                      </a:r>
                      <a:r>
                        <a:rPr lang="zh-TW" altLang="en-US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航航</a:t>
                      </a:r>
                      <a:r>
                        <a:rPr lang="zh-TW" altLang="en-US" sz="2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出狀元</a:t>
                      </a: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2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3884" marR="3884" marT="38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2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3884" marR="3884" marT="38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79919"/>
                  </a:ext>
                </a:extLst>
              </a:tr>
              <a:tr h="35438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培育國際貿易商品進出口</a:t>
                      </a:r>
                      <a:r>
                        <a:rPr lang="zh-TW" altLang="en-U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「一條龍專業海洋運輸服務人才」</a:t>
                      </a: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3884" marR="3884" marT="38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TW" altLang="en-US" sz="2000" b="1" i="0" u="none" strike="noStrike" dirty="0">
                        <a:solidFill>
                          <a:srgbClr val="C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3884" marR="3884" marT="38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596634"/>
                  </a:ext>
                </a:extLst>
              </a:tr>
              <a:tr h="47989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專業運輸</a:t>
                      </a:r>
                      <a:br>
                        <a:rPr lang="zh-TW" altLang="en-U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</a:br>
                      <a:r>
                        <a:rPr lang="zh-TW" altLang="en-U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服務人才</a:t>
                      </a: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學制</a:t>
                      </a: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教</a:t>
                      </a:r>
                      <a:r>
                        <a:rPr lang="zh-TW" altLang="en-U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zh-TW" altLang="en-US" sz="14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─ </a:t>
                      </a:r>
                      <a:r>
                        <a:rPr lang="zh-TW" altLang="en-U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課程</a:t>
                      </a:r>
                      <a:endParaRPr lang="en-US" altLang="zh-TW" sz="14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訓</a:t>
                      </a:r>
                      <a:r>
                        <a:rPr lang="zh-TW" altLang="en-US" sz="14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zh-TW" altLang="en-US" sz="1400" b="1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─</a:t>
                      </a:r>
                      <a:r>
                        <a:rPr lang="zh-TW" altLang="en-US" sz="14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zh-TW" altLang="en-US" sz="14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證書</a:t>
                      </a:r>
                      <a:endParaRPr lang="en-US" altLang="zh-TW" sz="1400" b="1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考</a:t>
                      </a:r>
                      <a:r>
                        <a:rPr lang="zh-TW" altLang="en-US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zh-TW" altLang="en-US" sz="1200" b="1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─ </a:t>
                      </a:r>
                      <a:r>
                        <a:rPr lang="zh-TW" altLang="en-US" sz="14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證照</a:t>
                      </a: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用</a:t>
                      </a:r>
                      <a:r>
                        <a:rPr lang="zh-TW" altLang="en-US" sz="1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zh-TW" altLang="en-US" sz="1200" b="1" i="0" u="none" strike="noStrike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─</a:t>
                      </a:r>
                      <a:r>
                        <a:rPr lang="zh-TW" altLang="en-US" sz="1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zh-TW" altLang="en-US" sz="14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實習</a:t>
                      </a: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i="0" u="none" strike="noStrike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職場領域</a:t>
                      </a: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734065"/>
                  </a:ext>
                </a:extLst>
              </a:tr>
              <a:tr h="51895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海勤</a:t>
                      </a:r>
                      <a:b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</a:br>
                      <a:r>
                        <a:rPr lang="zh-TW" alt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人才</a:t>
                      </a: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B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TW" altLang="en-US" sz="1400" b="1" i="0" u="none" strike="noStrike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 四技</a:t>
                      </a: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BFA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航海</a:t>
                      </a:r>
                      <a:br>
                        <a:rPr lang="zh-TW" altLang="en-US" sz="1100" b="1" i="0" u="none" strike="noStrike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</a:br>
                      <a:r>
                        <a:rPr lang="en-US" sz="7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Navigation</a:t>
                      </a:r>
                    </a:p>
                    <a:p>
                      <a:pPr algn="ctr" fontAlgn="ctr"/>
                      <a:br>
                        <a:rPr lang="zh-TW" alt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</a:br>
                      <a:r>
                        <a:rPr lang="zh-TW" alt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-US" altLang="zh-TW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STCW</a:t>
                      </a:r>
                      <a:r>
                        <a:rPr lang="zh-TW" alt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國際公約</a:t>
                      </a:r>
                      <a:br>
                        <a:rPr lang="zh-TW" alt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</a:br>
                      <a:r>
                        <a:rPr lang="zh-TW" altLang="en-US" sz="1200" b="1" i="0" u="none" strike="noStrike" dirty="0">
                          <a:solidFill>
                            <a:schemeClr val="tx2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zh-TW" altLang="en-US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航海標準課程</a:t>
                      </a: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BFA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BFA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dist" fontAlgn="ctr">
                        <a:lnSpc>
                          <a:spcPct val="150000"/>
                        </a:lnSpc>
                      </a:pP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BF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200" b="1" i="0" u="none" strike="noStrike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海上</a:t>
                      </a:r>
                      <a:r>
                        <a:rPr lang="zh-TW" altLang="en-US" sz="1200" b="1" i="0" u="none" strike="noStrike" kern="1200" dirty="0">
                          <a:solidFill>
                            <a:srgbClr val="163E64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實習</a:t>
                      </a:r>
                      <a:r>
                        <a:rPr lang="en-US" altLang="zh-TW" sz="1200" b="1" i="0" u="none" strike="noStrike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TW" altLang="en-US" sz="1200" b="1" i="0" u="none" strike="noStrike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年</a:t>
                      </a:r>
                      <a:br>
                        <a:rPr lang="zh-TW" altLang="en-US" sz="1100" b="1" i="0" u="none" strike="noStrike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</a:br>
                      <a:r>
                        <a:rPr lang="zh-TW" altLang="en-US" sz="1100" b="1" i="0" u="none" strike="noStrike" kern="12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四技選修</a:t>
                      </a:r>
                      <a:endParaRPr lang="en-US" altLang="zh-TW" sz="1100" b="1" i="0" u="none" strike="noStrike" kern="12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BFA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海運公司</a:t>
                      </a:r>
                      <a:b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</a:b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港勤公司</a:t>
                      </a:r>
                      <a:b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</a:b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港務公司  理貨公司</a:t>
                      </a:r>
                      <a:b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</a:b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碼頭裝卸公司</a:t>
                      </a: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B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351817"/>
                  </a:ext>
                </a:extLst>
              </a:tr>
              <a:tr h="5189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進二專</a:t>
                      </a: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B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b="1" i="0" u="none" strike="noStrike" kern="1200" dirty="0">
                          <a:solidFill>
                            <a:schemeClr val="tx2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畢業後實習</a:t>
                      </a:r>
                      <a:endParaRPr lang="en-US" altLang="zh-TW" sz="1100" b="1" i="0" u="none" strike="noStrike" kern="12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zh-TW" altLang="en-US" sz="1100" b="1" i="0" u="none" strike="noStrike" kern="12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進二專</a:t>
                      </a:r>
                      <a:br>
                        <a:rPr lang="en-US" altLang="zh-TW" sz="1100" b="1" i="0" u="none" strike="noStrike" kern="12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</a:br>
                      <a:r>
                        <a:rPr lang="zh-TW" altLang="en-US" sz="1100" b="1" i="0" u="none" strike="noStrike" kern="12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國軍專班</a:t>
                      </a:r>
                      <a:br>
                        <a:rPr lang="en-US" altLang="zh-TW" sz="1100" b="1" i="0" u="none" strike="noStrike" kern="12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</a:br>
                      <a:r>
                        <a:rPr lang="zh-TW" altLang="en-US" sz="1100" b="1" i="0" u="none" strike="noStrike" kern="1200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學士後專班</a:t>
                      </a:r>
                      <a:endParaRPr lang="en-US" altLang="zh-TW" sz="1100" b="1" i="0" u="none" strike="noStrike" kern="1200" dirty="0">
                        <a:solidFill>
                          <a:schemeClr val="tx2">
                            <a:lumMod val="50000"/>
                            <a:lumOff val="50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BF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200" b="1" i="0" u="none" strike="noStrike" kern="1200" dirty="0">
                        <a:solidFill>
                          <a:schemeClr val="tx2">
                            <a:lumMod val="90000"/>
                            <a:lumOff val="10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3884" marR="3884" marT="388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B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29753"/>
                  </a:ext>
                </a:extLst>
              </a:tr>
              <a:tr h="5189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國軍專班</a:t>
                      </a: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B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64621"/>
                  </a:ext>
                </a:extLst>
              </a:tr>
              <a:tr h="5189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chemeClr val="tx2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學士後專班</a:t>
                      </a: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EB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856500"/>
                  </a:ext>
                </a:extLst>
              </a:tr>
              <a:tr h="51895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陸勤</a:t>
                      </a:r>
                      <a:br>
                        <a:rPr lang="zh-TW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</a:br>
                      <a:r>
                        <a:rPr lang="zh-TW" altLang="en-US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人才</a:t>
                      </a: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B01C6A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四技</a:t>
                      </a: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F8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航運管理</a:t>
                      </a:r>
                      <a:br>
                        <a:rPr lang="zh-TW" altLang="en-U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</a:br>
                      <a:r>
                        <a:rPr lang="zh-TW" altLang="en-U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</a:t>
                      </a:r>
                      <a:r>
                        <a:rPr lang="en-US" sz="7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Shipping Transportation</a:t>
                      </a:r>
                      <a:br>
                        <a:rPr lang="en-US" sz="7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</a:br>
                      <a:r>
                        <a:rPr lang="en-US" sz="7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Management</a:t>
                      </a:r>
                      <a:br>
                        <a:rPr lang="en-U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</a:br>
                      <a:endParaRPr lang="en-US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航</a:t>
                      </a:r>
                      <a:r>
                        <a:rPr lang="zh-TW" altLang="en-US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運</a:t>
                      </a:r>
                      <a:r>
                        <a:rPr lang="zh-TW" altLang="en-US" sz="140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、</a:t>
                      </a:r>
                      <a:r>
                        <a:rPr lang="zh-TW" alt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港</a:t>
                      </a:r>
                      <a:r>
                        <a:rPr lang="zh-TW" altLang="en-US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務</a:t>
                      </a:r>
                      <a:b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</a:br>
                      <a:r>
                        <a:rPr lang="zh-TW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</a:t>
                      </a:r>
                      <a:r>
                        <a:rPr lang="zh-TW" altLang="en-US" sz="140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海</a:t>
                      </a:r>
                      <a:r>
                        <a:rPr lang="zh-TW" alt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關</a:t>
                      </a:r>
                      <a:r>
                        <a:rPr lang="zh-TW" altLang="en-US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、</a:t>
                      </a:r>
                      <a:r>
                        <a:rPr lang="zh-TW" alt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貿</a:t>
                      </a:r>
                      <a:r>
                        <a:rPr lang="zh-TW" altLang="en-US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易</a:t>
                      </a:r>
                      <a:br>
                        <a:rPr lang="zh-TW" altLang="en-US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</a:br>
                      <a:r>
                        <a:rPr lang="zh-TW" altLang="en-US" sz="14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課程</a:t>
                      </a: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F8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rtl="0" fontAlgn="ctr"/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F8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altLang="en-US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500"/>
                        </a:lnSpc>
                        <a:spcBef>
                          <a:spcPts val="300"/>
                        </a:spcBef>
                      </a:pPr>
                      <a:r>
                        <a:rPr lang="zh-TW" altLang="en-U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陸上實習</a:t>
                      </a:r>
                      <a:r>
                        <a:rPr lang="en-US" altLang="zh-TW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r>
                        <a:rPr lang="zh-TW" altLang="en-US" sz="12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br>
                        <a:rPr lang="zh-TW" altLang="en-US" sz="1200" b="1" i="0" u="none" strike="noStrike" dirty="0">
                          <a:solidFill>
                            <a:schemeClr val="accent5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</a:br>
                      <a:r>
                        <a:rPr lang="zh-TW" altLang="en-US" sz="1100" b="1" i="0" u="none" strike="noStrike" kern="1200" dirty="0">
                          <a:solidFill>
                            <a:srgbClr val="B01C6A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四技選修</a:t>
                      </a:r>
                      <a:endParaRPr lang="en-US" altLang="zh-TW" sz="1100" b="1" i="0" u="none" strike="noStrike" kern="1200" dirty="0">
                        <a:solidFill>
                          <a:srgbClr val="B01C6A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F8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海關</a:t>
                      </a: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 </a:t>
                      </a: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報關行</a:t>
                      </a:r>
                      <a:b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</a:b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碼頭裝卸公司</a:t>
                      </a:r>
                      <a:endParaRPr kumimoji="0" lang="en-US" altLang="zh-TW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港務公司 理貨公司</a:t>
                      </a:r>
                      <a:endParaRPr kumimoji="0" lang="en-US" altLang="zh-TW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運輸公司</a:t>
                      </a: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海運公司</a:t>
                      </a:r>
                      <a:endParaRPr kumimoji="0" lang="en-US" altLang="zh-TW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物流中心</a:t>
                      </a:r>
                      <a:r>
                        <a:rPr kumimoji="0" lang="en-US" altLang="zh-TW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貨櫃集散站</a:t>
                      </a:r>
                      <a:b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</a:b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船務代理公司</a:t>
                      </a:r>
                      <a:b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</a:b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海運承攬運送公司</a:t>
                      </a:r>
                      <a:b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</a:br>
                      <a:r>
                        <a:rPr kumimoji="0" lang="zh-TW" alt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國際貿易進出口公司</a:t>
                      </a: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74892"/>
                  </a:ext>
                </a:extLst>
              </a:tr>
              <a:tr h="5189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進二技</a:t>
                      </a: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500"/>
                        </a:lnSpc>
                      </a:pPr>
                      <a:r>
                        <a:rPr lang="zh-TW" altLang="en-US" sz="1200" b="1" i="0" u="none" strike="noStrike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免實習</a:t>
                      </a:r>
                      <a:br>
                        <a:rPr lang="zh-TW" altLang="en-US" sz="1100" b="1" i="0" u="none" strike="noStrike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</a:br>
                      <a:r>
                        <a:rPr lang="zh-TW" altLang="en-US" sz="11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進二專</a:t>
                      </a:r>
                      <a:br>
                        <a:rPr lang="en-US" altLang="zh-TW" sz="11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</a:br>
                      <a:r>
                        <a:rPr lang="zh-TW" altLang="en-US" sz="11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國軍專班</a:t>
                      </a:r>
                      <a:br>
                        <a:rPr lang="en-US" altLang="zh-TW" sz="11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</a:br>
                      <a:r>
                        <a:rPr lang="zh-TW" altLang="en-US" sz="1100" b="1" i="0" u="none" strike="noStrike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碩士班</a:t>
                      </a:r>
                      <a:endParaRPr lang="en-US" altLang="zh-TW" sz="1100" b="1" i="0" u="none" strike="noStrike" kern="12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F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</a:endParaRPr>
                    </a:p>
                  </a:txBody>
                  <a:tcPr marL="3884" marR="3884" marT="388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994886"/>
                  </a:ext>
                </a:extLst>
              </a:tr>
              <a:tr h="51895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國軍專班</a:t>
                      </a: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441923"/>
                  </a:ext>
                </a:extLst>
              </a:tr>
              <a:tr h="6970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  碩士班</a:t>
                      </a:r>
                    </a:p>
                  </a:txBody>
                  <a:tcPr marL="3884" marR="3884" marT="38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F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415362"/>
                  </a:ext>
                </a:extLst>
              </a:tr>
            </a:tbl>
          </a:graphicData>
        </a:graphic>
      </p:graphicFrame>
      <p:grpSp>
        <p:nvGrpSpPr>
          <p:cNvPr id="28" name="群組 27">
            <a:extLst>
              <a:ext uri="{FF2B5EF4-FFF2-40B4-BE49-F238E27FC236}">
                <a16:creationId xmlns:a16="http://schemas.microsoft.com/office/drawing/2014/main" id="{B95F717D-17FE-481F-A12B-9A1275B36D0A}"/>
              </a:ext>
            </a:extLst>
          </p:cNvPr>
          <p:cNvGrpSpPr/>
          <p:nvPr/>
        </p:nvGrpSpPr>
        <p:grpSpPr>
          <a:xfrm>
            <a:off x="1190537" y="1399777"/>
            <a:ext cx="8774810" cy="4504985"/>
            <a:chOff x="779930" y="1145296"/>
            <a:chExt cx="9834280" cy="5567529"/>
          </a:xfrm>
        </p:grpSpPr>
        <p:grpSp>
          <p:nvGrpSpPr>
            <p:cNvPr id="3" name="群組 2">
              <a:extLst>
                <a:ext uri="{FF2B5EF4-FFF2-40B4-BE49-F238E27FC236}">
                  <a16:creationId xmlns:a16="http://schemas.microsoft.com/office/drawing/2014/main" id="{0941C8FE-BF1E-4408-A14F-89F5B9EB16CD}"/>
                </a:ext>
              </a:extLst>
            </p:cNvPr>
            <p:cNvGrpSpPr/>
            <p:nvPr/>
          </p:nvGrpSpPr>
          <p:grpSpPr>
            <a:xfrm>
              <a:off x="779930" y="1814905"/>
              <a:ext cx="9834280" cy="2307120"/>
              <a:chOff x="779930" y="1814905"/>
              <a:chExt cx="9834280" cy="2307120"/>
            </a:xfrm>
          </p:grpSpPr>
          <p:cxnSp>
            <p:nvCxnSpPr>
              <p:cNvPr id="4" name="直線接點 3">
                <a:extLst>
                  <a:ext uri="{FF2B5EF4-FFF2-40B4-BE49-F238E27FC236}">
                    <a16:creationId xmlns:a16="http://schemas.microsoft.com/office/drawing/2014/main" id="{36C959EF-68E9-45B1-B508-77EC6A3D6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0516" y="1814905"/>
                <a:ext cx="0" cy="2293225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線接點 4">
                <a:extLst>
                  <a:ext uri="{FF2B5EF4-FFF2-40B4-BE49-F238E27FC236}">
                    <a16:creationId xmlns:a16="http://schemas.microsoft.com/office/drawing/2014/main" id="{3A5B32B8-DE25-4249-9260-5F722CDF6E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930" y="1814905"/>
                <a:ext cx="0" cy="2307120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線接點 5">
                <a:extLst>
                  <a:ext uri="{FF2B5EF4-FFF2-40B4-BE49-F238E27FC236}">
                    <a16:creationId xmlns:a16="http://schemas.microsoft.com/office/drawing/2014/main" id="{047D8205-81A1-4669-9925-0E645CB0B7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2471" y="1814905"/>
                <a:ext cx="0" cy="2300845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接點 6">
                <a:extLst>
                  <a:ext uri="{FF2B5EF4-FFF2-40B4-BE49-F238E27FC236}">
                    <a16:creationId xmlns:a16="http://schemas.microsoft.com/office/drawing/2014/main" id="{2423B311-CCD7-45AD-977B-48D5D92937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7953" y="1814905"/>
                <a:ext cx="0" cy="2299052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接點 7">
                <a:extLst>
                  <a:ext uri="{FF2B5EF4-FFF2-40B4-BE49-F238E27FC236}">
                    <a16:creationId xmlns:a16="http://schemas.microsoft.com/office/drawing/2014/main" id="{71F107A2-D2F8-402F-A80E-1C758E972A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2587" y="1814905"/>
                <a:ext cx="0" cy="2299052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接點 8">
                <a:extLst>
                  <a:ext uri="{FF2B5EF4-FFF2-40B4-BE49-F238E27FC236}">
                    <a16:creationId xmlns:a16="http://schemas.microsoft.com/office/drawing/2014/main" id="{55742992-81FE-44ED-A217-15060AB43F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14210" y="1814905"/>
                <a:ext cx="0" cy="2296363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接點 9">
                <a:extLst>
                  <a:ext uri="{FF2B5EF4-FFF2-40B4-BE49-F238E27FC236}">
                    <a16:creationId xmlns:a16="http://schemas.microsoft.com/office/drawing/2014/main" id="{2102FFFD-1516-479B-B98B-E9855DCECA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730" y="2211167"/>
                <a:ext cx="1023470" cy="0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接點 10">
                <a:extLst>
                  <a:ext uri="{FF2B5EF4-FFF2-40B4-BE49-F238E27FC236}">
                    <a16:creationId xmlns:a16="http://schemas.microsoft.com/office/drawing/2014/main" id="{90A2539F-904E-4E0D-9DC0-615BC58101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52640" y="2281070"/>
                <a:ext cx="1023470" cy="0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A6D708FB-F5E1-4241-934F-65A5AC2E7101}"/>
                </a:ext>
              </a:extLst>
            </p:cNvPr>
            <p:cNvGrpSpPr/>
            <p:nvPr/>
          </p:nvGrpSpPr>
          <p:grpSpPr>
            <a:xfrm>
              <a:off x="779930" y="4405705"/>
              <a:ext cx="9834280" cy="2307120"/>
              <a:chOff x="779930" y="4405705"/>
              <a:chExt cx="9834280" cy="2307120"/>
            </a:xfrm>
          </p:grpSpPr>
          <p:cxnSp>
            <p:nvCxnSpPr>
              <p:cNvPr id="13" name="直線接點 12">
                <a:extLst>
                  <a:ext uri="{FF2B5EF4-FFF2-40B4-BE49-F238E27FC236}">
                    <a16:creationId xmlns:a16="http://schemas.microsoft.com/office/drawing/2014/main" id="{D2D16B66-5A02-4118-AB8E-386470D855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00516" y="4405705"/>
                <a:ext cx="0" cy="2293225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>
                <a:extLst>
                  <a:ext uri="{FF2B5EF4-FFF2-40B4-BE49-F238E27FC236}">
                    <a16:creationId xmlns:a16="http://schemas.microsoft.com/office/drawing/2014/main" id="{09522742-992E-4516-ACD0-F65CF1C038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9930" y="4405705"/>
                <a:ext cx="0" cy="2307120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>
                <a:extLst>
                  <a:ext uri="{FF2B5EF4-FFF2-40B4-BE49-F238E27FC236}">
                    <a16:creationId xmlns:a16="http://schemas.microsoft.com/office/drawing/2014/main" id="{AA594AE9-038D-49F7-87D0-AA75210928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82471" y="4405705"/>
                <a:ext cx="0" cy="2300845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>
                <a:extLst>
                  <a:ext uri="{FF2B5EF4-FFF2-40B4-BE49-F238E27FC236}">
                    <a16:creationId xmlns:a16="http://schemas.microsoft.com/office/drawing/2014/main" id="{5CCB3B21-9DC2-4F31-AB32-5241D15815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77953" y="4405705"/>
                <a:ext cx="0" cy="2299052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>
                <a:extLst>
                  <a:ext uri="{FF2B5EF4-FFF2-40B4-BE49-F238E27FC236}">
                    <a16:creationId xmlns:a16="http://schemas.microsoft.com/office/drawing/2014/main" id="{A9514A95-446A-4D97-92EC-D6C26970F0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2587" y="4405705"/>
                <a:ext cx="0" cy="2299052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接點 17">
                <a:extLst>
                  <a:ext uri="{FF2B5EF4-FFF2-40B4-BE49-F238E27FC236}">
                    <a16:creationId xmlns:a16="http://schemas.microsoft.com/office/drawing/2014/main" id="{37C7A463-C593-40A2-BFD7-022CB0A33B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14210" y="4405705"/>
                <a:ext cx="0" cy="2296363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接點 18">
                <a:extLst>
                  <a:ext uri="{FF2B5EF4-FFF2-40B4-BE49-F238E27FC236}">
                    <a16:creationId xmlns:a16="http://schemas.microsoft.com/office/drawing/2014/main" id="{C438D7E2-B7B6-4566-9790-862FB06AC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730" y="4755366"/>
                <a:ext cx="1023470" cy="0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接點 19">
                <a:extLst>
                  <a:ext uri="{FF2B5EF4-FFF2-40B4-BE49-F238E27FC236}">
                    <a16:creationId xmlns:a16="http://schemas.microsoft.com/office/drawing/2014/main" id="{99D275A7-B754-4253-9359-77B3A90C79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52640" y="4871870"/>
                <a:ext cx="1023470" cy="0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9269ACFB-00BE-4A26-BB15-A3037DB3F59B}"/>
                </a:ext>
              </a:extLst>
            </p:cNvPr>
            <p:cNvGrpSpPr/>
            <p:nvPr/>
          </p:nvGrpSpPr>
          <p:grpSpPr>
            <a:xfrm>
              <a:off x="779930" y="1145296"/>
              <a:ext cx="9834280" cy="379654"/>
              <a:chOff x="932330" y="1967305"/>
              <a:chExt cx="9834280" cy="2307120"/>
            </a:xfrm>
          </p:grpSpPr>
          <p:cxnSp>
            <p:nvCxnSpPr>
              <p:cNvPr id="22" name="直線接點 21">
                <a:extLst>
                  <a:ext uri="{FF2B5EF4-FFF2-40B4-BE49-F238E27FC236}">
                    <a16:creationId xmlns:a16="http://schemas.microsoft.com/office/drawing/2014/main" id="{86EE461C-2614-4EF4-B412-2DBBD966E0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52916" y="1967305"/>
                <a:ext cx="0" cy="2293222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接點 22">
                <a:extLst>
                  <a:ext uri="{FF2B5EF4-FFF2-40B4-BE49-F238E27FC236}">
                    <a16:creationId xmlns:a16="http://schemas.microsoft.com/office/drawing/2014/main" id="{32EF4620-53B4-4D60-BFED-323D0E7433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330" y="1967305"/>
                <a:ext cx="0" cy="2307120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接點 23">
                <a:extLst>
                  <a:ext uri="{FF2B5EF4-FFF2-40B4-BE49-F238E27FC236}">
                    <a16:creationId xmlns:a16="http://schemas.microsoft.com/office/drawing/2014/main" id="{23859DCC-D139-40EF-9AB4-72947739C3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4871" y="1967305"/>
                <a:ext cx="0" cy="2300843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接點 24">
                <a:extLst>
                  <a:ext uri="{FF2B5EF4-FFF2-40B4-BE49-F238E27FC236}">
                    <a16:creationId xmlns:a16="http://schemas.microsoft.com/office/drawing/2014/main" id="{53C3E644-FE9F-445E-81F9-DC931AC1CF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0353" y="1967305"/>
                <a:ext cx="0" cy="2299050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接點 25">
                <a:extLst>
                  <a:ext uri="{FF2B5EF4-FFF2-40B4-BE49-F238E27FC236}">
                    <a16:creationId xmlns:a16="http://schemas.microsoft.com/office/drawing/2014/main" id="{72EBA313-654E-4B7F-AFA3-57A5CB971A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54987" y="1967305"/>
                <a:ext cx="0" cy="2299050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接點 26">
                <a:extLst>
                  <a:ext uri="{FF2B5EF4-FFF2-40B4-BE49-F238E27FC236}">
                    <a16:creationId xmlns:a16="http://schemas.microsoft.com/office/drawing/2014/main" id="{6CC6C202-986D-443F-B2EA-B59A28C230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66610" y="1967305"/>
                <a:ext cx="0" cy="2296364"/>
              </a:xfrm>
              <a:prstGeom prst="line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AB4CB0C2-3356-43DD-A816-2DC63C25F725}"/>
              </a:ext>
            </a:extLst>
          </p:cNvPr>
          <p:cNvSpPr txBox="1"/>
          <p:nvPr/>
        </p:nvSpPr>
        <p:spPr>
          <a:xfrm>
            <a:off x="3321397" y="1752217"/>
            <a:ext cx="1722239" cy="2001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基本安全訓練  </a:t>
            </a:r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救生艇筏及救難艇操縱  </a:t>
            </a:r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進階滅火</a:t>
            </a:r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28600" marR="0" lvl="0" indent="-228600" defTabSz="914400" rtl="0" eaLnBrk="1" fontAlgn="auto" latinLnBrk="0" hangingPunct="1">
              <a:lnSpc>
                <a:spcPct val="150000"/>
              </a:lnSpc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醫療急救</a:t>
            </a:r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28600" marR="0" lvl="0" indent="-228600" defTabSz="914400" rtl="0" eaLnBrk="1" fontAlgn="auto" latinLnBrk="0" hangingPunct="1">
              <a:lnSpc>
                <a:spcPct val="150000"/>
              </a:lnSpc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保全意識   </a:t>
            </a:r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28600" marR="0" lvl="0" indent="-228600" defTabSz="914400" rtl="0" eaLnBrk="1" fontAlgn="auto" latinLnBrk="0" hangingPunct="1">
              <a:lnSpc>
                <a:spcPct val="150000"/>
              </a:lnSpc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保全職責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03A3DE21-A564-4FA1-A1BA-675FF9CCCBEC}"/>
              </a:ext>
            </a:extLst>
          </p:cNvPr>
          <p:cNvSpPr txBox="1"/>
          <p:nvPr/>
        </p:nvSpPr>
        <p:spPr>
          <a:xfrm>
            <a:off x="4859751" y="1753034"/>
            <a:ext cx="2282192" cy="1447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助理航行當值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  <a:p>
            <a:pPr marL="228600" marR="0" lvl="0" indent="-228600" algn="l" defTabSz="914400" rtl="0" eaLnBrk="1" fontAlgn="ctr" latinLnBrk="0" hangingPunct="1">
              <a:lnSpc>
                <a:spcPct val="150000"/>
              </a:lnSpc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通用級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GMDSS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值機員</a:t>
            </a:r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28600" marR="0" lvl="0" indent="-228600" algn="l" defTabSz="914400" rtl="0" eaLnBrk="1" fontAlgn="ctr" latinLnBrk="0" hangingPunct="1">
              <a:lnSpc>
                <a:spcPct val="150000"/>
              </a:lnSpc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操作級雷達及</a:t>
            </a: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ARPA</a:t>
            </a:r>
            <a:endParaRPr kumimoji="0" lang="zh-TW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電子海圖顯示與資訊系統 </a:t>
            </a:r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buClrTx/>
              <a:buSzTx/>
              <a:buFont typeface="+mj-lt"/>
              <a:buAutoNum type="arabicPeriod" startAt="7"/>
              <a:tabLst/>
              <a:defRPr/>
            </a:pP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領導統御與駕駛臺資源管理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E703A844-DDA7-4A0B-B1EE-6B839080354B}"/>
              </a:ext>
            </a:extLst>
          </p:cNvPr>
          <p:cNvSpPr txBox="1"/>
          <p:nvPr/>
        </p:nvSpPr>
        <p:spPr>
          <a:xfrm>
            <a:off x="7088351" y="1785722"/>
            <a:ext cx="1874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dist" defTabSz="914400" rtl="0" eaLnBrk="1" fontAlgn="ctr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交通部</a:t>
            </a: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航海人員測驗</a:t>
            </a:r>
            <a:b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b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遊艇及動力小船駕駛執照</a:t>
            </a:r>
            <a:b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</a:br>
            <a:r>
              <a: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堆高機駕照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A768AF63-008E-431A-9576-6AB562DBED15}"/>
              </a:ext>
            </a:extLst>
          </p:cNvPr>
          <p:cNvSpPr txBox="1"/>
          <p:nvPr/>
        </p:nvSpPr>
        <p:spPr>
          <a:xfrm>
            <a:off x="3321397" y="4129606"/>
            <a:ext cx="3842955" cy="1672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font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危險品</a:t>
            </a:r>
            <a:r>
              <a:rPr lang="zh-TW" altLang="en-US" sz="1200" b="1" dirty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認知與處理</a:t>
            </a:r>
            <a:r>
              <a:rPr lang="zh-TW" altLang="en-US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合格證書</a:t>
            </a:r>
            <a:endParaRPr lang="en-US" altLang="zh-TW" sz="12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28600" indent="-228600" font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1200" b="1" dirty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優質</a:t>
            </a:r>
            <a:r>
              <a:rPr lang="zh-TW" altLang="en-US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企業供應鏈</a:t>
            </a:r>
            <a:r>
              <a:rPr lang="zh-TW" altLang="en-US" sz="1200" b="1" dirty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安全</a:t>
            </a:r>
            <a:r>
              <a:rPr lang="zh-TW" altLang="en-US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專責人員</a:t>
            </a:r>
            <a:endParaRPr lang="en-US" altLang="zh-TW" sz="12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28600" indent="-228600" fontAlgn="ctr">
              <a:spcBef>
                <a:spcPts val="800"/>
              </a:spcBef>
              <a:buFont typeface="+mj-lt"/>
              <a:buAutoNum type="arabicPeriod"/>
              <a:defRPr/>
            </a:pPr>
            <a:r>
              <a:rPr lang="zh-TW" altLang="en-US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保稅</a:t>
            </a:r>
            <a:r>
              <a:rPr lang="zh-TW" altLang="en-US" sz="1200" b="1" dirty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倉庫、免稅商店離島免稅購物商店</a:t>
            </a:r>
            <a:r>
              <a:rPr lang="zh-TW" altLang="en-US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及物流中心</a:t>
            </a:r>
            <a:r>
              <a:rPr lang="zh-TW" altLang="en-US" sz="1200" b="1" dirty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自主管理</a:t>
            </a:r>
            <a:r>
              <a:rPr lang="zh-TW" altLang="en-US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專責人員</a:t>
            </a:r>
            <a:endParaRPr lang="en-US" altLang="zh-TW" sz="1200" b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28600" indent="-228600" font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1200" b="1" dirty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貨棧、貨櫃集散站自主管理</a:t>
            </a:r>
            <a:r>
              <a:rPr lang="zh-TW" altLang="en-US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專責人員</a:t>
            </a:r>
            <a:endParaRPr lang="en-US" altLang="zh-TW" sz="12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28600" indent="-228600" font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保稅</a:t>
            </a:r>
            <a:r>
              <a:rPr lang="zh-TW" altLang="en-US" sz="1200" b="1" dirty="0">
                <a:solidFill>
                  <a:schemeClr val="accent5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工廠保稅</a:t>
            </a:r>
            <a:r>
              <a:rPr lang="zh-TW" altLang="en-US" sz="1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業務人員</a:t>
            </a:r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CABE639C-E607-48A9-85CE-F1F43B751554}"/>
              </a:ext>
            </a:extLst>
          </p:cNvPr>
          <p:cNvGrpSpPr/>
          <p:nvPr/>
        </p:nvGrpSpPr>
        <p:grpSpPr>
          <a:xfrm>
            <a:off x="7079711" y="4456282"/>
            <a:ext cx="1874521" cy="1209744"/>
            <a:chOff x="7510144" y="4897434"/>
            <a:chExt cx="1874521" cy="1209744"/>
          </a:xfrm>
        </p:grpSpPr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5F79AB34-A057-450D-BD95-7FC68246BD33}"/>
                </a:ext>
              </a:extLst>
            </p:cNvPr>
            <p:cNvSpPr txBox="1"/>
            <p:nvPr/>
          </p:nvSpPr>
          <p:spPr>
            <a:xfrm>
              <a:off x="7510144" y="4897434"/>
              <a:ext cx="187452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ctr" latinLnBrk="0" hangingPunct="1"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A02B93">
                      <a:lumMod val="50000"/>
                    </a:srgb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專門職業及技術人員              普通考試</a:t>
              </a: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A02B93">
                      <a:lumMod val="50000"/>
                    </a:srgb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-</a:t>
              </a: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A02B93">
                      <a:lumMod val="50000"/>
                    </a:srgb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專責報關人員</a:t>
              </a:r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DA90A7E8-A2F0-4134-BDB5-3C07340B3DC6}"/>
                </a:ext>
              </a:extLst>
            </p:cNvPr>
            <p:cNvSpPr txBox="1"/>
            <p:nvPr/>
          </p:nvSpPr>
          <p:spPr>
            <a:xfrm>
              <a:off x="7510144" y="5327285"/>
              <a:ext cx="1874521" cy="7798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>
                <a:lnSpc>
                  <a:spcPct val="200000"/>
                </a:lnSpc>
              </a:pP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A02B93">
                      <a:lumMod val="50000"/>
                    </a:srgb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遊艇及動力小船駕駛執照</a:t>
              </a:r>
              <a:b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A02B93">
                      <a:lumMod val="50000"/>
                    </a:srgb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</a:b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A02B93">
                      <a:lumMod val="50000"/>
                    </a:srgbClr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堆高機駕照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3070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0F7C2445-E05B-45BB-AEB4-70F377242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917" y="678730"/>
            <a:ext cx="7171428" cy="515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41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07E1ACE6D7D1479488E58A2EF6032D" ma:contentTypeVersion="2" ma:contentTypeDescription="Create a new document." ma:contentTypeScope="" ma:versionID="c16949fac04f5fa15f8dfbb290044060">
  <xsd:schema xmlns:xsd="http://www.w3.org/2001/XMLSchema" xmlns:xs="http://www.w3.org/2001/XMLSchema" xmlns:p="http://schemas.microsoft.com/office/2006/metadata/properties" xmlns:ns3="5b469e27-5309-484e-9050-e20616c41d5c" targetNamespace="http://schemas.microsoft.com/office/2006/metadata/properties" ma:root="true" ma:fieldsID="1cb2b9d5d9498c5462f75d02708240a4" ns3:_="">
    <xsd:import namespace="5b469e27-5309-484e-9050-e20616c41d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469e27-5309-484e-9050-e20616c41d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C0F2C8-5EC9-41CC-8F22-D83118638478}">
  <ds:schemaRefs>
    <ds:schemaRef ds:uri="http://schemas.microsoft.com/office/2006/documentManagement/types"/>
    <ds:schemaRef ds:uri="http://purl.org/dc/elements/1.1/"/>
    <ds:schemaRef ds:uri="http://purl.org/dc/terms/"/>
    <ds:schemaRef ds:uri="5b469e27-5309-484e-9050-e20616c41d5c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2F06682-7C76-4ADA-9228-E31FFE9B5D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469e27-5309-484e-9050-e20616c41d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354CAC4-1F38-45DB-9C9C-8403C652BB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3281</TotalTime>
  <Words>618</Words>
  <Application>Microsoft Office PowerPoint</Application>
  <PresentationFormat>自訂</PresentationFormat>
  <Paragraphs>133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20" baseType="lpstr">
      <vt:lpstr>Aptos</vt:lpstr>
      <vt:lpstr>Microsoft YaHei</vt:lpstr>
      <vt:lpstr>全字庫正楷體</vt:lpstr>
      <vt:lpstr>微軟正黑體</vt:lpstr>
      <vt:lpstr>新細明體</vt:lpstr>
      <vt:lpstr>標楷體</vt:lpstr>
      <vt:lpstr>Arial</vt:lpstr>
      <vt:lpstr>Arial Black</vt:lpstr>
      <vt:lpstr>Brush Script MT</vt:lpstr>
      <vt:lpstr>Calibri</vt:lpstr>
      <vt:lpstr>Garamond</vt:lpstr>
      <vt:lpstr>Segoe UI Black</vt:lpstr>
      <vt:lpstr>Times New Roman</vt:lpstr>
      <vt:lpstr>有機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林妤諠</dc:creator>
  <cp:lastModifiedBy>User</cp:lastModifiedBy>
  <cp:revision>82</cp:revision>
  <cp:lastPrinted>2023-04-18T01:10:33Z</cp:lastPrinted>
  <dcterms:created xsi:type="dcterms:W3CDTF">2023-03-27T11:20:07Z</dcterms:created>
  <dcterms:modified xsi:type="dcterms:W3CDTF">2024-01-11T06:42:27Z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0x010100DD07E1ACE6D7D1479488E58A2EF6032D</vt:lpwstr>
  </property>
</Properties>
</file>